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3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authors.xml" ContentType="application/vnd.ms-powerpoint.author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9" r:id="rId4"/>
    <p:sldId id="433" r:id="rId5"/>
    <p:sldId id="488" r:id="rId6"/>
    <p:sldId id="401" r:id="rId7"/>
    <p:sldId id="334" r:id="rId8"/>
    <p:sldId id="493" r:id="rId9"/>
    <p:sldId id="285" r:id="rId10"/>
    <p:sldId id="495" r:id="rId11"/>
    <p:sldId id="496" r:id="rId12"/>
    <p:sldId id="497" r:id="rId13"/>
    <p:sldId id="498" r:id="rId14"/>
    <p:sldId id="500" r:id="rId15"/>
    <p:sldId id="499" r:id="rId16"/>
    <p:sldId id="501" r:id="rId17"/>
    <p:sldId id="502" r:id="rId18"/>
    <p:sldId id="276" r:id="rId19"/>
    <p:sldId id="504" r:id="rId20"/>
    <p:sldId id="503" r:id="rId21"/>
    <p:sldId id="505" r:id="rId22"/>
    <p:sldId id="508" r:id="rId23"/>
    <p:sldId id="509" r:id="rId24"/>
    <p:sldId id="510" r:id="rId25"/>
    <p:sldId id="313" r:id="rId26"/>
    <p:sldId id="314" r:id="rId27"/>
    <p:sldId id="480" r:id="rId28"/>
    <p:sldId id="402" r:id="rId29"/>
    <p:sldId id="445" r:id="rId30"/>
    <p:sldId id="447" r:id="rId31"/>
    <p:sldId id="439" r:id="rId32"/>
    <p:sldId id="441" r:id="rId33"/>
    <p:sldId id="483" r:id="rId34"/>
    <p:sldId id="506" r:id="rId35"/>
    <p:sldId id="487" r:id="rId36"/>
    <p:sldId id="467" r:id="rId37"/>
    <p:sldId id="492" r:id="rId38"/>
    <p:sldId id="471" r:id="rId3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C3412E1-9B0C-C56D-CB78-54B0425C45A8}" name="נורית גרינברג" initials="נג" userId="S::nurit@jct.ac.il::b6f9f8e5-a7a8-48dd-a832-fe451aebcc2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סגנון בהיר 3 - הדגשה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916" autoAdjust="0"/>
    <p:restoredTop sz="93792" autoAdjust="0"/>
  </p:normalViewPr>
  <p:slideViewPr>
    <p:cSldViewPr snapToGrid="0">
      <p:cViewPr varScale="1">
        <p:scale>
          <a:sx n="87" d="100"/>
          <a:sy n="87" d="100"/>
        </p:scale>
        <p:origin x="-246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4192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2BC721-6C6B-4B2E-B1B7-FACA37EF541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2347C19-74F4-4F6C-8AC7-EFE0EC07B6FF}">
      <dgm:prSet/>
      <dgm:spPr/>
      <dgm:t>
        <a:bodyPr/>
        <a:lstStyle/>
        <a:p>
          <a:pPr algn="r" rtl="1"/>
          <a:r>
            <a:rPr lang="he-IL" dirty="0">
              <a:cs typeface="+mn-cs"/>
            </a:rPr>
            <a:t>המשך עבודה עם מערכת ההפעלה </a:t>
          </a:r>
          <a:r>
            <a:rPr lang="en-US" dirty="0">
              <a:cs typeface="+mn-cs"/>
            </a:rPr>
            <a:t>Linux</a:t>
          </a:r>
        </a:p>
      </dgm:t>
    </dgm:pt>
    <dgm:pt modelId="{AF8A3571-97F8-4732-82AC-A0D54F5DA4DA}" type="parTrans" cxnId="{943A01FA-0751-4423-AE90-359C8913FF04}">
      <dgm:prSet/>
      <dgm:spPr/>
      <dgm:t>
        <a:bodyPr/>
        <a:lstStyle/>
        <a:p>
          <a:endParaRPr lang="en-US"/>
        </a:p>
      </dgm:t>
    </dgm:pt>
    <dgm:pt modelId="{A154AECA-CA8B-4A8F-9C13-D1C4BEF59F8D}" type="sibTrans" cxnId="{943A01FA-0751-4423-AE90-359C8913FF04}">
      <dgm:prSet/>
      <dgm:spPr/>
      <dgm:t>
        <a:bodyPr/>
        <a:lstStyle/>
        <a:p>
          <a:endParaRPr lang="en-US"/>
        </a:p>
      </dgm:t>
    </dgm:pt>
    <dgm:pt modelId="{44F471B0-4097-4358-A7CB-31A4F3079ACE}">
      <dgm:prSet/>
      <dgm:spPr/>
      <dgm:t>
        <a:bodyPr/>
        <a:lstStyle/>
        <a:p>
          <a:pPr algn="r" rtl="1"/>
          <a:r>
            <a:rPr lang="he-IL" dirty="0">
              <a:cs typeface="+mn-cs"/>
            </a:rPr>
            <a:t>תהליך זומבי</a:t>
          </a:r>
          <a:endParaRPr lang="en-US" dirty="0">
            <a:cs typeface="+mn-cs"/>
          </a:endParaRPr>
        </a:p>
      </dgm:t>
    </dgm:pt>
    <dgm:pt modelId="{6D2F8E3B-8819-4C84-9F70-61C8CF8AEA49}" type="parTrans" cxnId="{806083D8-8B07-4B62-91A0-9FA398FFB770}">
      <dgm:prSet/>
      <dgm:spPr/>
      <dgm:t>
        <a:bodyPr/>
        <a:lstStyle/>
        <a:p>
          <a:endParaRPr lang="en-US"/>
        </a:p>
      </dgm:t>
    </dgm:pt>
    <dgm:pt modelId="{C2E6AAD6-E104-4DBA-B1F4-544FFF412234}" type="sibTrans" cxnId="{806083D8-8B07-4B62-91A0-9FA398FFB770}">
      <dgm:prSet/>
      <dgm:spPr/>
      <dgm:t>
        <a:bodyPr/>
        <a:lstStyle/>
        <a:p>
          <a:endParaRPr lang="en-US"/>
        </a:p>
      </dgm:t>
    </dgm:pt>
    <dgm:pt modelId="{DC0CE579-3739-493B-8737-475EE61909BE}">
      <dgm:prSet/>
      <dgm:spPr/>
      <dgm:t>
        <a:bodyPr/>
        <a:lstStyle/>
        <a:p>
          <a:pPr algn="r" rtl="1"/>
          <a:r>
            <a:rPr lang="he-IL" dirty="0">
              <a:cs typeface="+mn-cs"/>
            </a:rPr>
            <a:t>תהליכים לעומת </a:t>
          </a:r>
          <a:r>
            <a:rPr lang="he-IL" dirty="0" err="1">
              <a:cs typeface="+mn-cs"/>
            </a:rPr>
            <a:t>תהליכונים</a:t>
          </a:r>
          <a:endParaRPr lang="en-US" dirty="0">
            <a:cs typeface="+mn-cs"/>
          </a:endParaRPr>
        </a:p>
      </dgm:t>
    </dgm:pt>
    <dgm:pt modelId="{D0840B31-EB2A-4683-8D99-BD9E0805EEDB}" type="parTrans" cxnId="{984F6F02-C206-4A7C-9B60-090D8B7A6B3D}">
      <dgm:prSet/>
      <dgm:spPr/>
      <dgm:t>
        <a:bodyPr/>
        <a:lstStyle/>
        <a:p>
          <a:endParaRPr lang="en-US"/>
        </a:p>
      </dgm:t>
    </dgm:pt>
    <dgm:pt modelId="{D3C0D5D2-A824-4BF7-904C-E8B38E38A38B}" type="sibTrans" cxnId="{984F6F02-C206-4A7C-9B60-090D8B7A6B3D}">
      <dgm:prSet/>
      <dgm:spPr/>
      <dgm:t>
        <a:bodyPr/>
        <a:lstStyle/>
        <a:p>
          <a:endParaRPr lang="en-US"/>
        </a:p>
      </dgm:t>
    </dgm:pt>
    <dgm:pt modelId="{8ACA253C-6DF4-4F9A-96E5-6C5C0B701F67}">
      <dgm:prSet/>
      <dgm:spPr/>
      <dgm:t>
        <a:bodyPr/>
        <a:lstStyle/>
        <a:p>
          <a:pPr algn="r" rtl="1"/>
          <a:r>
            <a:rPr lang="he-IL" dirty="0">
              <a:cs typeface="+mn-cs"/>
            </a:rPr>
            <a:t>זיהוי </a:t>
          </a:r>
          <a:r>
            <a:rPr lang="en-US" dirty="0">
              <a:cs typeface="+mn-cs"/>
            </a:rPr>
            <a:t>PCB</a:t>
          </a:r>
          <a:r>
            <a:rPr lang="he-IL" dirty="0">
              <a:cs typeface="+mn-cs"/>
            </a:rPr>
            <a:t> ואזורי זיכרון</a:t>
          </a:r>
          <a:endParaRPr lang="en-US" dirty="0">
            <a:cs typeface="+mn-cs"/>
          </a:endParaRPr>
        </a:p>
      </dgm:t>
    </dgm:pt>
    <dgm:pt modelId="{81358181-0ABA-4CB6-B639-B8C5B44C418E}" type="parTrans" cxnId="{F79A5FB6-C44B-4448-A382-424133F395FF}">
      <dgm:prSet/>
      <dgm:spPr/>
      <dgm:t>
        <a:bodyPr/>
        <a:lstStyle/>
        <a:p>
          <a:endParaRPr lang="en-US"/>
        </a:p>
      </dgm:t>
    </dgm:pt>
    <dgm:pt modelId="{709CB659-7161-4C80-8F0B-112BB1153838}" type="sibTrans" cxnId="{F79A5FB6-C44B-4448-A382-424133F395FF}">
      <dgm:prSet/>
      <dgm:spPr/>
      <dgm:t>
        <a:bodyPr/>
        <a:lstStyle/>
        <a:p>
          <a:endParaRPr lang="en-US"/>
        </a:p>
      </dgm:t>
    </dgm:pt>
    <dgm:pt modelId="{FF0C8018-34C1-45CE-8A74-25E1B17BC546}">
      <dgm:prSet/>
      <dgm:spPr/>
      <dgm:t>
        <a:bodyPr/>
        <a:lstStyle/>
        <a:p>
          <a:pPr algn="r" rtl="1"/>
          <a:r>
            <a:rPr lang="he-IL" dirty="0">
              <a:cs typeface="+mn-cs"/>
            </a:rPr>
            <a:t>עבודה עם </a:t>
          </a:r>
          <a:r>
            <a:rPr lang="he-IL" dirty="0" err="1">
              <a:cs typeface="+mn-cs"/>
            </a:rPr>
            <a:t>תהליכונים</a:t>
          </a:r>
          <a:r>
            <a:rPr lang="he-IL" dirty="0">
              <a:cs typeface="+mn-cs"/>
            </a:rPr>
            <a:t> ב</a:t>
          </a:r>
          <a:r>
            <a:rPr lang="en-US" dirty="0">
              <a:cs typeface="+mn-cs"/>
            </a:rPr>
            <a:t>Linux </a:t>
          </a:r>
        </a:p>
      </dgm:t>
    </dgm:pt>
    <dgm:pt modelId="{BB35CC58-02C4-4EB6-B1F8-CF94C6C59002}" type="parTrans" cxnId="{172C2094-51B5-4331-A404-BB80C9D07B7A}">
      <dgm:prSet/>
      <dgm:spPr/>
      <dgm:t>
        <a:bodyPr/>
        <a:lstStyle/>
        <a:p>
          <a:endParaRPr lang="en-US"/>
        </a:p>
      </dgm:t>
    </dgm:pt>
    <dgm:pt modelId="{6F42CA00-38DE-44CA-BA92-368185F2CD86}" type="sibTrans" cxnId="{172C2094-51B5-4331-A404-BB80C9D07B7A}">
      <dgm:prSet/>
      <dgm:spPr/>
      <dgm:t>
        <a:bodyPr/>
        <a:lstStyle/>
        <a:p>
          <a:endParaRPr lang="en-US"/>
        </a:p>
      </dgm:t>
    </dgm:pt>
    <dgm:pt modelId="{8C9D5AC6-9243-429A-AF4B-8241A9CC3DEF}">
      <dgm:prSet/>
      <dgm:spPr/>
      <dgm:t>
        <a:bodyPr/>
        <a:lstStyle/>
        <a:p>
          <a:pPr algn="r" rtl="1"/>
          <a:r>
            <a:rPr lang="he-IL" dirty="0">
              <a:cs typeface="+mn-cs"/>
            </a:rPr>
            <a:t>המשך קומפילציה בסביבת </a:t>
          </a:r>
          <a:r>
            <a:rPr lang="en-US" dirty="0">
              <a:cs typeface="+mn-cs"/>
            </a:rPr>
            <a:t>Linux</a:t>
          </a:r>
        </a:p>
      </dgm:t>
    </dgm:pt>
    <dgm:pt modelId="{6CC026DA-C229-401B-BD4A-13D7B6EB10E7}" type="parTrans" cxnId="{6EF75D25-3001-43AE-92AF-D26A2872BB13}">
      <dgm:prSet/>
      <dgm:spPr/>
      <dgm:t>
        <a:bodyPr/>
        <a:lstStyle/>
        <a:p>
          <a:endParaRPr lang="en-US"/>
        </a:p>
      </dgm:t>
    </dgm:pt>
    <dgm:pt modelId="{1391DD11-ADE8-4127-AE59-450337321F6F}" type="sibTrans" cxnId="{6EF75D25-3001-43AE-92AF-D26A2872BB13}">
      <dgm:prSet/>
      <dgm:spPr/>
      <dgm:t>
        <a:bodyPr/>
        <a:lstStyle/>
        <a:p>
          <a:endParaRPr lang="en-US"/>
        </a:p>
      </dgm:t>
    </dgm:pt>
    <dgm:pt modelId="{43407084-4D9B-4053-BE18-27F5DA694C2A}" type="pres">
      <dgm:prSet presAssocID="{BF2BC721-6C6B-4B2E-B1B7-FACA37EF541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pPr rtl="1"/>
          <a:endParaRPr lang="he-IL"/>
        </a:p>
      </dgm:t>
    </dgm:pt>
    <dgm:pt modelId="{6BDFF298-8B39-4212-B4A5-BDF0E6FEFAAE}" type="pres">
      <dgm:prSet presAssocID="{12347C19-74F4-4F6C-8AC7-EFE0EC07B6FF}" presName="parentText" presStyleLbl="node1" presStyleIdx="0" presStyleCnt="6" custLinFactNeighborY="3">
        <dgm:presLayoutVars>
          <dgm:chMax val="0"/>
          <dgm:bulletEnabled val="1"/>
        </dgm:presLayoutVars>
      </dgm:prSet>
      <dgm:spPr/>
      <dgm:t>
        <a:bodyPr/>
        <a:lstStyle/>
        <a:p>
          <a:pPr rtl="1"/>
          <a:endParaRPr lang="he-IL"/>
        </a:p>
      </dgm:t>
    </dgm:pt>
    <dgm:pt modelId="{3CAAEDE6-DFA9-4378-A1AC-8CABA10FB776}" type="pres">
      <dgm:prSet presAssocID="{A154AECA-CA8B-4A8F-9C13-D1C4BEF59F8D}" presName="spacer" presStyleCnt="0"/>
      <dgm:spPr/>
    </dgm:pt>
    <dgm:pt modelId="{9CB670CF-F060-4365-9EC4-F6688C03C122}" type="pres">
      <dgm:prSet presAssocID="{44F471B0-4097-4358-A7CB-31A4F3079ACE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pPr rtl="1"/>
          <a:endParaRPr lang="he-IL"/>
        </a:p>
      </dgm:t>
    </dgm:pt>
    <dgm:pt modelId="{D1B683D7-1669-4BA8-A74E-B0D05A48805F}" type="pres">
      <dgm:prSet presAssocID="{C2E6AAD6-E104-4DBA-B1F4-544FFF412234}" presName="spacer" presStyleCnt="0"/>
      <dgm:spPr/>
    </dgm:pt>
    <dgm:pt modelId="{AFDB63CA-7A1A-4AAE-88E1-B4349482C597}" type="pres">
      <dgm:prSet presAssocID="{DC0CE579-3739-493B-8737-475EE61909BE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pPr rtl="1"/>
          <a:endParaRPr lang="he-IL"/>
        </a:p>
      </dgm:t>
    </dgm:pt>
    <dgm:pt modelId="{D83B522D-509A-4AEA-B78A-B5FCAFD5E2EE}" type="pres">
      <dgm:prSet presAssocID="{D3C0D5D2-A824-4BF7-904C-E8B38E38A38B}" presName="spacer" presStyleCnt="0"/>
      <dgm:spPr/>
    </dgm:pt>
    <dgm:pt modelId="{765398DB-2407-48C7-9540-C61FD91AD6DC}" type="pres">
      <dgm:prSet presAssocID="{8ACA253C-6DF4-4F9A-96E5-6C5C0B701F67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pPr rtl="1"/>
          <a:endParaRPr lang="he-IL"/>
        </a:p>
      </dgm:t>
    </dgm:pt>
    <dgm:pt modelId="{2E124AE3-51D5-47FD-A478-D463F6FC453D}" type="pres">
      <dgm:prSet presAssocID="{709CB659-7161-4C80-8F0B-112BB1153838}" presName="spacer" presStyleCnt="0"/>
      <dgm:spPr/>
    </dgm:pt>
    <dgm:pt modelId="{EAEC7E53-862B-4C4E-B44B-641AC9D4AD7C}" type="pres">
      <dgm:prSet presAssocID="{FF0C8018-34C1-45CE-8A74-25E1B17BC546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pPr rtl="1"/>
          <a:endParaRPr lang="he-IL"/>
        </a:p>
      </dgm:t>
    </dgm:pt>
    <dgm:pt modelId="{9E0F389A-562E-4186-8E96-4140B4FA92D9}" type="pres">
      <dgm:prSet presAssocID="{6F42CA00-38DE-44CA-BA92-368185F2CD86}" presName="spacer" presStyleCnt="0"/>
      <dgm:spPr/>
    </dgm:pt>
    <dgm:pt modelId="{98FF67E1-361C-47E7-A188-0630FAF1C08E}" type="pres">
      <dgm:prSet presAssocID="{8C9D5AC6-9243-429A-AF4B-8241A9CC3DEF}" presName="parentText" presStyleLbl="node1" presStyleIdx="5" presStyleCnt="6" custLinFactY="38242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pPr rtl="1"/>
          <a:endParaRPr lang="he-IL"/>
        </a:p>
      </dgm:t>
    </dgm:pt>
  </dgm:ptLst>
  <dgm:cxnLst>
    <dgm:cxn modelId="{F4FCF89B-232F-427D-8DCA-12FAAE305AD5}" type="presOf" srcId="{12347C19-74F4-4F6C-8AC7-EFE0EC07B6FF}" destId="{6BDFF298-8B39-4212-B4A5-BDF0E6FEFAAE}" srcOrd="0" destOrd="0" presId="urn:microsoft.com/office/officeart/2005/8/layout/vList2"/>
    <dgm:cxn modelId="{0FA6B31C-CFC3-4CEC-8D13-A13DAB21D839}" type="presOf" srcId="{8C9D5AC6-9243-429A-AF4B-8241A9CC3DEF}" destId="{98FF67E1-361C-47E7-A188-0630FAF1C08E}" srcOrd="0" destOrd="0" presId="urn:microsoft.com/office/officeart/2005/8/layout/vList2"/>
    <dgm:cxn modelId="{806083D8-8B07-4B62-91A0-9FA398FFB770}" srcId="{BF2BC721-6C6B-4B2E-B1B7-FACA37EF5415}" destId="{44F471B0-4097-4358-A7CB-31A4F3079ACE}" srcOrd="1" destOrd="0" parTransId="{6D2F8E3B-8819-4C84-9F70-61C8CF8AEA49}" sibTransId="{C2E6AAD6-E104-4DBA-B1F4-544FFF412234}"/>
    <dgm:cxn modelId="{943A01FA-0751-4423-AE90-359C8913FF04}" srcId="{BF2BC721-6C6B-4B2E-B1B7-FACA37EF5415}" destId="{12347C19-74F4-4F6C-8AC7-EFE0EC07B6FF}" srcOrd="0" destOrd="0" parTransId="{AF8A3571-97F8-4732-82AC-A0D54F5DA4DA}" sibTransId="{A154AECA-CA8B-4A8F-9C13-D1C4BEF59F8D}"/>
    <dgm:cxn modelId="{E2EAE4FA-CA6F-4085-A2B7-15606F20294D}" type="presOf" srcId="{BF2BC721-6C6B-4B2E-B1B7-FACA37EF5415}" destId="{43407084-4D9B-4053-BE18-27F5DA694C2A}" srcOrd="0" destOrd="0" presId="urn:microsoft.com/office/officeart/2005/8/layout/vList2"/>
    <dgm:cxn modelId="{A275FAFB-BBD4-45FE-B4D0-C1CC2D9776A0}" type="presOf" srcId="{FF0C8018-34C1-45CE-8A74-25E1B17BC546}" destId="{EAEC7E53-862B-4C4E-B44B-641AC9D4AD7C}" srcOrd="0" destOrd="0" presId="urn:microsoft.com/office/officeart/2005/8/layout/vList2"/>
    <dgm:cxn modelId="{6EF75D25-3001-43AE-92AF-D26A2872BB13}" srcId="{BF2BC721-6C6B-4B2E-B1B7-FACA37EF5415}" destId="{8C9D5AC6-9243-429A-AF4B-8241A9CC3DEF}" srcOrd="5" destOrd="0" parTransId="{6CC026DA-C229-401B-BD4A-13D7B6EB10E7}" sibTransId="{1391DD11-ADE8-4127-AE59-450337321F6F}"/>
    <dgm:cxn modelId="{F79A5FB6-C44B-4448-A382-424133F395FF}" srcId="{BF2BC721-6C6B-4B2E-B1B7-FACA37EF5415}" destId="{8ACA253C-6DF4-4F9A-96E5-6C5C0B701F67}" srcOrd="3" destOrd="0" parTransId="{81358181-0ABA-4CB6-B639-B8C5B44C418E}" sibTransId="{709CB659-7161-4C80-8F0B-112BB1153838}"/>
    <dgm:cxn modelId="{77AECDE8-2B77-401F-AF5E-BB140C3E38C7}" type="presOf" srcId="{DC0CE579-3739-493B-8737-475EE61909BE}" destId="{AFDB63CA-7A1A-4AAE-88E1-B4349482C597}" srcOrd="0" destOrd="0" presId="urn:microsoft.com/office/officeart/2005/8/layout/vList2"/>
    <dgm:cxn modelId="{C7A55703-A3E9-450A-BE9C-C7A4ADEB30FE}" type="presOf" srcId="{8ACA253C-6DF4-4F9A-96E5-6C5C0B701F67}" destId="{765398DB-2407-48C7-9540-C61FD91AD6DC}" srcOrd="0" destOrd="0" presId="urn:microsoft.com/office/officeart/2005/8/layout/vList2"/>
    <dgm:cxn modelId="{172C2094-51B5-4331-A404-BB80C9D07B7A}" srcId="{BF2BC721-6C6B-4B2E-B1B7-FACA37EF5415}" destId="{FF0C8018-34C1-45CE-8A74-25E1B17BC546}" srcOrd="4" destOrd="0" parTransId="{BB35CC58-02C4-4EB6-B1F8-CF94C6C59002}" sibTransId="{6F42CA00-38DE-44CA-BA92-368185F2CD86}"/>
    <dgm:cxn modelId="{510EC878-8B1D-4C27-BEE2-7C99553A2F67}" type="presOf" srcId="{44F471B0-4097-4358-A7CB-31A4F3079ACE}" destId="{9CB670CF-F060-4365-9EC4-F6688C03C122}" srcOrd="0" destOrd="0" presId="urn:microsoft.com/office/officeart/2005/8/layout/vList2"/>
    <dgm:cxn modelId="{984F6F02-C206-4A7C-9B60-090D8B7A6B3D}" srcId="{BF2BC721-6C6B-4B2E-B1B7-FACA37EF5415}" destId="{DC0CE579-3739-493B-8737-475EE61909BE}" srcOrd="2" destOrd="0" parTransId="{D0840B31-EB2A-4683-8D99-BD9E0805EEDB}" sibTransId="{D3C0D5D2-A824-4BF7-904C-E8B38E38A38B}"/>
    <dgm:cxn modelId="{083E9B6F-67CE-4FC4-9B9E-BACB2DF79151}" type="presParOf" srcId="{43407084-4D9B-4053-BE18-27F5DA694C2A}" destId="{6BDFF298-8B39-4212-B4A5-BDF0E6FEFAAE}" srcOrd="0" destOrd="0" presId="urn:microsoft.com/office/officeart/2005/8/layout/vList2"/>
    <dgm:cxn modelId="{640E8F91-5D6B-44FE-88D9-99D97114969F}" type="presParOf" srcId="{43407084-4D9B-4053-BE18-27F5DA694C2A}" destId="{3CAAEDE6-DFA9-4378-A1AC-8CABA10FB776}" srcOrd="1" destOrd="0" presId="urn:microsoft.com/office/officeart/2005/8/layout/vList2"/>
    <dgm:cxn modelId="{D95384FC-87AD-40FD-95BD-4C2D5232D391}" type="presParOf" srcId="{43407084-4D9B-4053-BE18-27F5DA694C2A}" destId="{9CB670CF-F060-4365-9EC4-F6688C03C122}" srcOrd="2" destOrd="0" presId="urn:microsoft.com/office/officeart/2005/8/layout/vList2"/>
    <dgm:cxn modelId="{ABC44FFE-9D6B-4C7F-8733-7409CA3267F9}" type="presParOf" srcId="{43407084-4D9B-4053-BE18-27F5DA694C2A}" destId="{D1B683D7-1669-4BA8-A74E-B0D05A48805F}" srcOrd="3" destOrd="0" presId="urn:microsoft.com/office/officeart/2005/8/layout/vList2"/>
    <dgm:cxn modelId="{36901C1F-0C29-4156-A6AD-187CE74E15E0}" type="presParOf" srcId="{43407084-4D9B-4053-BE18-27F5DA694C2A}" destId="{AFDB63CA-7A1A-4AAE-88E1-B4349482C597}" srcOrd="4" destOrd="0" presId="urn:microsoft.com/office/officeart/2005/8/layout/vList2"/>
    <dgm:cxn modelId="{4120A614-C795-4E11-8BD2-9459A1A843E8}" type="presParOf" srcId="{43407084-4D9B-4053-BE18-27F5DA694C2A}" destId="{D83B522D-509A-4AEA-B78A-B5FCAFD5E2EE}" srcOrd="5" destOrd="0" presId="urn:microsoft.com/office/officeart/2005/8/layout/vList2"/>
    <dgm:cxn modelId="{AE417A2A-8F89-4C57-BDCB-7FD352392522}" type="presParOf" srcId="{43407084-4D9B-4053-BE18-27F5DA694C2A}" destId="{765398DB-2407-48C7-9540-C61FD91AD6DC}" srcOrd="6" destOrd="0" presId="urn:microsoft.com/office/officeart/2005/8/layout/vList2"/>
    <dgm:cxn modelId="{AAEE4DDC-5994-498E-8518-F698811134A5}" type="presParOf" srcId="{43407084-4D9B-4053-BE18-27F5DA694C2A}" destId="{2E124AE3-51D5-47FD-A478-D463F6FC453D}" srcOrd="7" destOrd="0" presId="urn:microsoft.com/office/officeart/2005/8/layout/vList2"/>
    <dgm:cxn modelId="{F5B34ABE-7A10-4B55-9209-A1FA908FD98F}" type="presParOf" srcId="{43407084-4D9B-4053-BE18-27F5DA694C2A}" destId="{EAEC7E53-862B-4C4E-B44B-641AC9D4AD7C}" srcOrd="8" destOrd="0" presId="urn:microsoft.com/office/officeart/2005/8/layout/vList2"/>
    <dgm:cxn modelId="{74DD116A-D739-4854-A052-54AD870922EF}" type="presParOf" srcId="{43407084-4D9B-4053-BE18-27F5DA694C2A}" destId="{9E0F389A-562E-4186-8E96-4140B4FA92D9}" srcOrd="9" destOrd="0" presId="urn:microsoft.com/office/officeart/2005/8/layout/vList2"/>
    <dgm:cxn modelId="{70D0425B-6C3D-42EF-9066-B3FE20CDC341}" type="presParOf" srcId="{43407084-4D9B-4053-BE18-27F5DA694C2A}" destId="{98FF67E1-361C-47E7-A188-0630FAF1C08E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F9BF8B-A838-4B26-BAB8-44AD4060936B}" type="doc">
      <dgm:prSet loTypeId="urn:microsoft.com/office/officeart/2005/8/layout/process1" loCatId="process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A6439C2F-E6B5-41C6-9546-799C1BF427EB}">
      <dgm:prSet custT="1"/>
      <dgm:spPr/>
      <dgm:t>
        <a:bodyPr/>
        <a:lstStyle/>
        <a:p>
          <a:r>
            <a:rPr lang="he-IL" sz="2400" dirty="0"/>
            <a:t>כאשר מספר </a:t>
          </a:r>
          <a:r>
            <a:rPr lang="he-IL" sz="2400" dirty="0" err="1"/>
            <a:t>התהליכונים</a:t>
          </a:r>
          <a:r>
            <a:rPr lang="he-IL" sz="2400" dirty="0"/>
            <a:t> ברמת ליבה קטן ממספר המעבדים - חלק מהמעבדים יישארו במצב סרק. מכיוון שהמתזמן מקצה רק </a:t>
          </a:r>
          <a:r>
            <a:rPr lang="he-IL" sz="2400" dirty="0" err="1"/>
            <a:t>תהליכונים</a:t>
          </a:r>
          <a:r>
            <a:rPr lang="he-IL" sz="2400" dirty="0"/>
            <a:t> ברמת ליבה למעבדים (ולא ברמת המשתמש). </a:t>
          </a:r>
          <a:endParaRPr lang="en-US" sz="2400" dirty="0"/>
        </a:p>
      </dgm:t>
    </dgm:pt>
    <dgm:pt modelId="{B84D5398-FC19-4D57-B78F-6D7497355206}" type="parTrans" cxnId="{605ECDFA-3C78-4E52-996F-8EE4CA3EA131}">
      <dgm:prSet/>
      <dgm:spPr/>
      <dgm:t>
        <a:bodyPr/>
        <a:lstStyle/>
        <a:p>
          <a:endParaRPr lang="en-US"/>
        </a:p>
      </dgm:t>
    </dgm:pt>
    <dgm:pt modelId="{97B93B6F-F072-4045-BF45-BFE59371FC5A}" type="sibTrans" cxnId="{605ECDFA-3C78-4E52-996F-8EE4CA3EA131}">
      <dgm:prSet/>
      <dgm:spPr/>
      <dgm:t>
        <a:bodyPr/>
        <a:lstStyle/>
        <a:p>
          <a:endParaRPr lang="en-US"/>
        </a:p>
      </dgm:t>
    </dgm:pt>
    <dgm:pt modelId="{40A500A7-91AA-4411-955F-527D3FF3979C}">
      <dgm:prSet custT="1"/>
      <dgm:spPr/>
      <dgm:t>
        <a:bodyPr/>
        <a:lstStyle/>
        <a:p>
          <a:r>
            <a:rPr lang="he-IL" sz="2400" dirty="0"/>
            <a:t>כאשר מספר </a:t>
          </a:r>
          <a:r>
            <a:rPr lang="he-IL" sz="2400" dirty="0" err="1"/>
            <a:t>התהליכונים</a:t>
          </a:r>
          <a:r>
            <a:rPr lang="he-IL" sz="2400" dirty="0"/>
            <a:t> ברמת ליבה שווה בדיוק למספר המעבדים, אז יתכן שכל המעבדים יהיו מנוצל בו זמנית. עם זאת, כאשר </a:t>
          </a:r>
          <a:r>
            <a:rPr lang="he-IL" sz="2400" dirty="0" err="1"/>
            <a:t>תהליכון</a:t>
          </a:r>
          <a:r>
            <a:rPr lang="he-IL" sz="2400" dirty="0"/>
            <a:t> נחסם (עקב תקלה </a:t>
          </a:r>
          <a:r>
            <a:rPr lang="he-IL" sz="2400" dirty="0" err="1"/>
            <a:t>בזכרון</a:t>
          </a:r>
          <a:r>
            <a:rPr lang="he-IL" sz="2400" dirty="0"/>
            <a:t> או בעת קריאת קריאות מערכת), המעבד שלו יישאר לא פעיל. </a:t>
          </a:r>
          <a:endParaRPr lang="en-US" sz="2400" dirty="0"/>
        </a:p>
      </dgm:t>
    </dgm:pt>
    <dgm:pt modelId="{3F357A5B-A4B4-4301-9797-B33A2C33A836}" type="parTrans" cxnId="{E15757A1-82E3-4318-9043-62B46F3509D4}">
      <dgm:prSet/>
      <dgm:spPr/>
      <dgm:t>
        <a:bodyPr/>
        <a:lstStyle/>
        <a:p>
          <a:endParaRPr lang="en-US"/>
        </a:p>
      </dgm:t>
    </dgm:pt>
    <dgm:pt modelId="{6A25D267-B221-4BE3-A29E-969CCBD40E31}" type="sibTrans" cxnId="{E15757A1-82E3-4318-9043-62B46F3509D4}">
      <dgm:prSet/>
      <dgm:spPr/>
      <dgm:t>
        <a:bodyPr/>
        <a:lstStyle/>
        <a:p>
          <a:endParaRPr lang="en-US"/>
        </a:p>
      </dgm:t>
    </dgm:pt>
    <dgm:pt modelId="{C9963BD1-229D-46C7-9A1B-76DE8173028A}">
      <dgm:prSet custT="1"/>
      <dgm:spPr/>
      <dgm:t>
        <a:bodyPr/>
        <a:lstStyle/>
        <a:p>
          <a:r>
            <a:rPr lang="he-IL" sz="2400" dirty="0"/>
            <a:t>כאשר יש יותר </a:t>
          </a:r>
          <a:r>
            <a:rPr lang="he-IL" sz="2400" dirty="0" err="1"/>
            <a:t>תהליכונים</a:t>
          </a:r>
          <a:r>
            <a:rPr lang="he-IL" sz="2400" dirty="0"/>
            <a:t> ברמת ליבה מאשר מעבדים, ניתן להחליף </a:t>
          </a:r>
          <a:r>
            <a:rPr lang="he-IL" sz="2400" dirty="0" err="1"/>
            <a:t>תהליכון</a:t>
          </a:r>
          <a:r>
            <a:rPr lang="he-IL" sz="2400" dirty="0"/>
            <a:t>-ליבה חסום לטובת </a:t>
          </a:r>
          <a:r>
            <a:rPr lang="he-IL" sz="2400" dirty="0" err="1"/>
            <a:t>תהליכון</a:t>
          </a:r>
          <a:r>
            <a:rPr lang="he-IL" sz="2400" dirty="0"/>
            <a:t> נוסף שמוכן לביצוע, ובכך יגדל הניצול של יכולות מערכת מרובת מעבדים. </a:t>
          </a:r>
          <a:endParaRPr lang="en-US" sz="2400" dirty="0"/>
        </a:p>
      </dgm:t>
    </dgm:pt>
    <dgm:pt modelId="{156822EC-3D46-41A6-8442-D54EA9C03BD7}" type="parTrans" cxnId="{57C0B9D0-41C7-42CD-9B1B-81060FC4D111}">
      <dgm:prSet/>
      <dgm:spPr/>
      <dgm:t>
        <a:bodyPr/>
        <a:lstStyle/>
        <a:p>
          <a:endParaRPr lang="en-US"/>
        </a:p>
      </dgm:t>
    </dgm:pt>
    <dgm:pt modelId="{C6ECB177-3345-4E03-95C8-E37DE9040FD1}" type="sibTrans" cxnId="{57C0B9D0-41C7-42CD-9B1B-81060FC4D111}">
      <dgm:prSet/>
      <dgm:spPr/>
      <dgm:t>
        <a:bodyPr/>
        <a:lstStyle/>
        <a:p>
          <a:endParaRPr lang="en-US"/>
        </a:p>
      </dgm:t>
    </dgm:pt>
    <dgm:pt modelId="{BD37AFD3-C120-4945-A1D3-B1284C027518}" type="pres">
      <dgm:prSet presAssocID="{40F9BF8B-A838-4B26-BAB8-44AD4060936B}" presName="Name0" presStyleCnt="0">
        <dgm:presLayoutVars>
          <dgm:dir val="rev"/>
          <dgm:resizeHandles val="exact"/>
        </dgm:presLayoutVars>
      </dgm:prSet>
      <dgm:spPr/>
      <dgm:t>
        <a:bodyPr/>
        <a:lstStyle/>
        <a:p>
          <a:pPr rtl="1"/>
          <a:endParaRPr lang="he-IL"/>
        </a:p>
      </dgm:t>
    </dgm:pt>
    <dgm:pt modelId="{D80949F1-4110-4F77-8490-9CB364B63494}" type="pres">
      <dgm:prSet presAssocID="{A6439C2F-E6B5-41C6-9546-799C1BF427EB}" presName="node" presStyleLbl="node1" presStyleIdx="0" presStyleCnt="3" custScaleY="155334">
        <dgm:presLayoutVars>
          <dgm:bulletEnabled val="1"/>
        </dgm:presLayoutVars>
      </dgm:prSet>
      <dgm:spPr/>
      <dgm:t>
        <a:bodyPr/>
        <a:lstStyle/>
        <a:p>
          <a:pPr rtl="1"/>
          <a:endParaRPr lang="he-IL"/>
        </a:p>
      </dgm:t>
    </dgm:pt>
    <dgm:pt modelId="{CC70DCAF-65F3-468C-853E-6F62D3F75188}" type="pres">
      <dgm:prSet presAssocID="{97B93B6F-F072-4045-BF45-BFE59371FC5A}" presName="sibTrans" presStyleLbl="sibTrans2D1" presStyleIdx="0" presStyleCnt="2"/>
      <dgm:spPr/>
      <dgm:t>
        <a:bodyPr/>
        <a:lstStyle/>
        <a:p>
          <a:pPr rtl="1"/>
          <a:endParaRPr lang="he-IL"/>
        </a:p>
      </dgm:t>
    </dgm:pt>
    <dgm:pt modelId="{ED043BE6-2D1A-4C48-90AA-44A5D98E06B6}" type="pres">
      <dgm:prSet presAssocID="{97B93B6F-F072-4045-BF45-BFE59371FC5A}" presName="connectorText" presStyleLbl="sibTrans2D1" presStyleIdx="0" presStyleCnt="2"/>
      <dgm:spPr/>
      <dgm:t>
        <a:bodyPr/>
        <a:lstStyle/>
        <a:p>
          <a:pPr rtl="1"/>
          <a:endParaRPr lang="he-IL"/>
        </a:p>
      </dgm:t>
    </dgm:pt>
    <dgm:pt modelId="{60E3C1E0-A47D-43B0-B0A4-2939322531A4}" type="pres">
      <dgm:prSet presAssocID="{40A500A7-91AA-4411-955F-527D3FF3979C}" presName="node" presStyleLbl="node1" presStyleIdx="1" presStyleCnt="3" custScaleY="149339">
        <dgm:presLayoutVars>
          <dgm:bulletEnabled val="1"/>
        </dgm:presLayoutVars>
      </dgm:prSet>
      <dgm:spPr/>
      <dgm:t>
        <a:bodyPr/>
        <a:lstStyle/>
        <a:p>
          <a:pPr rtl="1"/>
          <a:endParaRPr lang="he-IL"/>
        </a:p>
      </dgm:t>
    </dgm:pt>
    <dgm:pt modelId="{AF646CF0-D07F-4B46-B7BF-6F1156869829}" type="pres">
      <dgm:prSet presAssocID="{6A25D267-B221-4BE3-A29E-969CCBD40E31}" presName="sibTrans" presStyleLbl="sibTrans2D1" presStyleIdx="1" presStyleCnt="2"/>
      <dgm:spPr/>
      <dgm:t>
        <a:bodyPr/>
        <a:lstStyle/>
        <a:p>
          <a:pPr rtl="1"/>
          <a:endParaRPr lang="he-IL"/>
        </a:p>
      </dgm:t>
    </dgm:pt>
    <dgm:pt modelId="{47D73D00-C29A-4055-A945-2CD40AAF7D9C}" type="pres">
      <dgm:prSet presAssocID="{6A25D267-B221-4BE3-A29E-969CCBD40E31}" presName="connectorText" presStyleLbl="sibTrans2D1" presStyleIdx="1" presStyleCnt="2"/>
      <dgm:spPr/>
      <dgm:t>
        <a:bodyPr/>
        <a:lstStyle/>
        <a:p>
          <a:pPr rtl="1"/>
          <a:endParaRPr lang="he-IL"/>
        </a:p>
      </dgm:t>
    </dgm:pt>
    <dgm:pt modelId="{976552F0-E623-42E2-8944-97A762A7A322}" type="pres">
      <dgm:prSet presAssocID="{C9963BD1-229D-46C7-9A1B-76DE8173028A}" presName="node" presStyleLbl="node1" presStyleIdx="2" presStyleCnt="3" custScaleY="148989">
        <dgm:presLayoutVars>
          <dgm:bulletEnabled val="1"/>
        </dgm:presLayoutVars>
      </dgm:prSet>
      <dgm:spPr/>
      <dgm:t>
        <a:bodyPr/>
        <a:lstStyle/>
        <a:p>
          <a:pPr rtl="1"/>
          <a:endParaRPr lang="he-IL"/>
        </a:p>
      </dgm:t>
    </dgm:pt>
  </dgm:ptLst>
  <dgm:cxnLst>
    <dgm:cxn modelId="{396C946A-B241-4101-9A13-F0E82063D2F8}" type="presOf" srcId="{A6439C2F-E6B5-41C6-9546-799C1BF427EB}" destId="{D80949F1-4110-4F77-8490-9CB364B63494}" srcOrd="0" destOrd="0" presId="urn:microsoft.com/office/officeart/2005/8/layout/process1"/>
    <dgm:cxn modelId="{605ECDFA-3C78-4E52-996F-8EE4CA3EA131}" srcId="{40F9BF8B-A838-4B26-BAB8-44AD4060936B}" destId="{A6439C2F-E6B5-41C6-9546-799C1BF427EB}" srcOrd="0" destOrd="0" parTransId="{B84D5398-FC19-4D57-B78F-6D7497355206}" sibTransId="{97B93B6F-F072-4045-BF45-BFE59371FC5A}"/>
    <dgm:cxn modelId="{9334D3CB-B74C-4A2C-9542-B63EC4E91202}" type="presOf" srcId="{97B93B6F-F072-4045-BF45-BFE59371FC5A}" destId="{ED043BE6-2D1A-4C48-90AA-44A5D98E06B6}" srcOrd="1" destOrd="0" presId="urn:microsoft.com/office/officeart/2005/8/layout/process1"/>
    <dgm:cxn modelId="{D08166EE-487C-4CFE-95AE-213B26CD972D}" type="presOf" srcId="{40A500A7-91AA-4411-955F-527D3FF3979C}" destId="{60E3C1E0-A47D-43B0-B0A4-2939322531A4}" srcOrd="0" destOrd="0" presId="urn:microsoft.com/office/officeart/2005/8/layout/process1"/>
    <dgm:cxn modelId="{BF9E4369-0B1F-48CB-935C-905ED2B678C3}" type="presOf" srcId="{6A25D267-B221-4BE3-A29E-969CCBD40E31}" destId="{47D73D00-C29A-4055-A945-2CD40AAF7D9C}" srcOrd="1" destOrd="0" presId="urn:microsoft.com/office/officeart/2005/8/layout/process1"/>
    <dgm:cxn modelId="{B001305F-0FB5-407A-80CE-16927DD8B317}" type="presOf" srcId="{6A25D267-B221-4BE3-A29E-969CCBD40E31}" destId="{AF646CF0-D07F-4B46-B7BF-6F1156869829}" srcOrd="0" destOrd="0" presId="urn:microsoft.com/office/officeart/2005/8/layout/process1"/>
    <dgm:cxn modelId="{57C0B9D0-41C7-42CD-9B1B-81060FC4D111}" srcId="{40F9BF8B-A838-4B26-BAB8-44AD4060936B}" destId="{C9963BD1-229D-46C7-9A1B-76DE8173028A}" srcOrd="2" destOrd="0" parTransId="{156822EC-3D46-41A6-8442-D54EA9C03BD7}" sibTransId="{C6ECB177-3345-4E03-95C8-E37DE9040FD1}"/>
    <dgm:cxn modelId="{893083CA-A3F5-4325-9B88-DF1C014BBA5F}" type="presOf" srcId="{C9963BD1-229D-46C7-9A1B-76DE8173028A}" destId="{976552F0-E623-42E2-8944-97A762A7A322}" srcOrd="0" destOrd="0" presId="urn:microsoft.com/office/officeart/2005/8/layout/process1"/>
    <dgm:cxn modelId="{E15757A1-82E3-4318-9043-62B46F3509D4}" srcId="{40F9BF8B-A838-4B26-BAB8-44AD4060936B}" destId="{40A500A7-91AA-4411-955F-527D3FF3979C}" srcOrd="1" destOrd="0" parTransId="{3F357A5B-A4B4-4301-9797-B33A2C33A836}" sibTransId="{6A25D267-B221-4BE3-A29E-969CCBD40E31}"/>
    <dgm:cxn modelId="{2BDE679F-FA7F-4736-87A1-1B2282CAB382}" type="presOf" srcId="{97B93B6F-F072-4045-BF45-BFE59371FC5A}" destId="{CC70DCAF-65F3-468C-853E-6F62D3F75188}" srcOrd="0" destOrd="0" presId="urn:microsoft.com/office/officeart/2005/8/layout/process1"/>
    <dgm:cxn modelId="{E132C0D0-2A20-4953-ABD7-EA36DC6C0D1C}" type="presOf" srcId="{40F9BF8B-A838-4B26-BAB8-44AD4060936B}" destId="{BD37AFD3-C120-4945-A1D3-B1284C027518}" srcOrd="0" destOrd="0" presId="urn:microsoft.com/office/officeart/2005/8/layout/process1"/>
    <dgm:cxn modelId="{A241FDB9-705C-4C80-9365-A652EA18E816}" type="presParOf" srcId="{BD37AFD3-C120-4945-A1D3-B1284C027518}" destId="{D80949F1-4110-4F77-8490-9CB364B63494}" srcOrd="0" destOrd="0" presId="urn:microsoft.com/office/officeart/2005/8/layout/process1"/>
    <dgm:cxn modelId="{07032FF9-FBB7-475F-B53A-109A1C6FF591}" type="presParOf" srcId="{BD37AFD3-C120-4945-A1D3-B1284C027518}" destId="{CC70DCAF-65F3-468C-853E-6F62D3F75188}" srcOrd="1" destOrd="0" presId="urn:microsoft.com/office/officeart/2005/8/layout/process1"/>
    <dgm:cxn modelId="{74963703-D701-47D5-8E00-C3DF3AD892B3}" type="presParOf" srcId="{CC70DCAF-65F3-468C-853E-6F62D3F75188}" destId="{ED043BE6-2D1A-4C48-90AA-44A5D98E06B6}" srcOrd="0" destOrd="0" presId="urn:microsoft.com/office/officeart/2005/8/layout/process1"/>
    <dgm:cxn modelId="{493F03F2-A50D-4AFB-B4B6-2320ABE04649}" type="presParOf" srcId="{BD37AFD3-C120-4945-A1D3-B1284C027518}" destId="{60E3C1E0-A47D-43B0-B0A4-2939322531A4}" srcOrd="2" destOrd="0" presId="urn:microsoft.com/office/officeart/2005/8/layout/process1"/>
    <dgm:cxn modelId="{5AE9C149-BE03-49FB-96AE-A6A169B51E38}" type="presParOf" srcId="{BD37AFD3-C120-4945-A1D3-B1284C027518}" destId="{AF646CF0-D07F-4B46-B7BF-6F1156869829}" srcOrd="3" destOrd="0" presId="urn:microsoft.com/office/officeart/2005/8/layout/process1"/>
    <dgm:cxn modelId="{74A811F8-C87A-465A-B12B-FB53501813B7}" type="presParOf" srcId="{AF646CF0-D07F-4B46-B7BF-6F1156869829}" destId="{47D73D00-C29A-4055-A945-2CD40AAF7D9C}" srcOrd="0" destOrd="0" presId="urn:microsoft.com/office/officeart/2005/8/layout/process1"/>
    <dgm:cxn modelId="{6C26C337-EE26-47B0-8C58-4F9E3DCFED60}" type="presParOf" srcId="{BD37AFD3-C120-4945-A1D3-B1284C027518}" destId="{976552F0-E623-42E2-8944-97A762A7A32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7086631-7E62-4FCE-8A27-8CB964C918CE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CB7E9EF-B208-4BC6-B2AD-4E20E31AAF95}">
      <dgm:prSet/>
      <dgm:spPr/>
      <dgm:t>
        <a:bodyPr/>
        <a:lstStyle/>
        <a:p>
          <a:r>
            <a:rPr lang="he-IL"/>
            <a:t>באילו מצבים  שימוש במודל רבים ליחיד מספק ביצועים טובים יותר מאשר מודל יחיד ליחיד? </a:t>
          </a:r>
          <a:endParaRPr lang="en-US"/>
        </a:p>
      </dgm:t>
    </dgm:pt>
    <dgm:pt modelId="{A9E035D7-6E81-479A-ACEB-C42FD5496198}" type="parTrans" cxnId="{D0E9FBC6-C357-4BFA-820F-55DDC490C5DD}">
      <dgm:prSet/>
      <dgm:spPr/>
      <dgm:t>
        <a:bodyPr/>
        <a:lstStyle/>
        <a:p>
          <a:endParaRPr lang="en-US"/>
        </a:p>
      </dgm:t>
    </dgm:pt>
    <dgm:pt modelId="{9B642DE5-3C3B-4F67-BC83-CAA99C648578}" type="sibTrans" cxnId="{D0E9FBC6-C357-4BFA-820F-55DDC490C5DD}">
      <dgm:prSet/>
      <dgm:spPr/>
      <dgm:t>
        <a:bodyPr/>
        <a:lstStyle/>
        <a:p>
          <a:endParaRPr lang="en-US"/>
        </a:p>
      </dgm:t>
    </dgm:pt>
    <dgm:pt modelId="{59C51296-935D-4D05-BC9E-006954FC3149}">
      <dgm:prSet/>
      <dgm:spPr/>
      <dgm:t>
        <a:bodyPr/>
        <a:lstStyle/>
        <a:p>
          <a:r>
            <a:rPr lang="he-IL"/>
            <a:t>כאשר תהליכון אחד לא יכול לעבוד בגלל כשל-דף (מצב שבו הובא לזיכרון הפנימי רק חלק מהזיכרון החיצוני, והזיכרון הנחוץ לתהליכון זה לא הובא) ,ייתכן שעבור תהליכון אחר דפי הזיכרון שנמצאים כן רלוונטיים, ואז ניתן להחליף תהליכון בקלות.</a:t>
          </a:r>
          <a:endParaRPr lang="en-US"/>
        </a:p>
      </dgm:t>
    </dgm:pt>
    <dgm:pt modelId="{F3A16F73-6DBB-435A-80A1-BF208EE300C8}" type="parTrans" cxnId="{1E6D0BBD-D303-4FB4-B7E2-C4687CC33144}">
      <dgm:prSet/>
      <dgm:spPr/>
      <dgm:t>
        <a:bodyPr/>
        <a:lstStyle/>
        <a:p>
          <a:endParaRPr lang="en-US"/>
        </a:p>
      </dgm:t>
    </dgm:pt>
    <dgm:pt modelId="{A0B0056C-1B30-4166-844B-3606B23A9C06}" type="sibTrans" cxnId="{1E6D0BBD-D303-4FB4-B7E2-C4687CC33144}">
      <dgm:prSet/>
      <dgm:spPr/>
      <dgm:t>
        <a:bodyPr/>
        <a:lstStyle/>
        <a:p>
          <a:endParaRPr lang="en-US"/>
        </a:p>
      </dgm:t>
    </dgm:pt>
    <dgm:pt modelId="{C7CFDF7A-D101-402C-8EF7-E6688C5111F4}">
      <dgm:prSet/>
      <dgm:spPr/>
      <dgm:t>
        <a:bodyPr/>
        <a:lstStyle/>
        <a:p>
          <a:r>
            <a:rPr lang="he-IL" dirty="0"/>
            <a:t>לעומת זאת, כאשר ישנו </a:t>
          </a:r>
          <a:r>
            <a:rPr lang="he-IL" dirty="0" err="1"/>
            <a:t>תהליכון</a:t>
          </a:r>
          <a:r>
            <a:rPr lang="he-IL" dirty="0"/>
            <a:t> יחיד ברמת המשתמש, לא נוכל לעשות שום דבר יעיל כאשר יש כשל דף. </a:t>
          </a:r>
          <a:endParaRPr lang="en-US" dirty="0"/>
        </a:p>
      </dgm:t>
    </dgm:pt>
    <dgm:pt modelId="{6C8DAA39-A5FE-49C0-90D5-D847E85A928D}" type="parTrans" cxnId="{A58B3D44-FB98-43B6-BCE0-9A4EC7FF2F93}">
      <dgm:prSet/>
      <dgm:spPr/>
      <dgm:t>
        <a:bodyPr/>
        <a:lstStyle/>
        <a:p>
          <a:endParaRPr lang="en-US"/>
        </a:p>
      </dgm:t>
    </dgm:pt>
    <dgm:pt modelId="{698B157A-6161-4013-AA5D-3CB6ADAD5C0F}" type="sibTrans" cxnId="{A58B3D44-FB98-43B6-BCE0-9A4EC7FF2F93}">
      <dgm:prSet/>
      <dgm:spPr/>
      <dgm:t>
        <a:bodyPr/>
        <a:lstStyle/>
        <a:p>
          <a:endParaRPr lang="en-US"/>
        </a:p>
      </dgm:t>
    </dgm:pt>
    <dgm:pt modelId="{371E4F22-3E19-4782-B626-FFD2BDF2C716}">
      <dgm:prSet/>
      <dgm:spPr/>
      <dgm:t>
        <a:bodyPr/>
        <a:lstStyle/>
        <a:p>
          <a:r>
            <a:rPr lang="he-IL"/>
            <a:t>לכן, בתרחישים בהם התוכנית עלולה לסבול מכשלי דף רבים, או שנדרשת המתנה לאירועי מערכת אחרים, מודל רבים ליחיד יתפקד טוב יותר (אפילו אם ישנו רק מעבד יחיד). </a:t>
          </a:r>
          <a:endParaRPr lang="en-US"/>
        </a:p>
      </dgm:t>
    </dgm:pt>
    <dgm:pt modelId="{4F7679E5-D0E3-4538-BD22-5E7198C2620F}" type="parTrans" cxnId="{1B4D4F05-A2A0-4F87-9273-6ED5ABF917F1}">
      <dgm:prSet/>
      <dgm:spPr/>
      <dgm:t>
        <a:bodyPr/>
        <a:lstStyle/>
        <a:p>
          <a:endParaRPr lang="en-US"/>
        </a:p>
      </dgm:t>
    </dgm:pt>
    <dgm:pt modelId="{7A812178-B64E-47E0-8652-862B2B50659D}" type="sibTrans" cxnId="{1B4D4F05-A2A0-4F87-9273-6ED5ABF917F1}">
      <dgm:prSet/>
      <dgm:spPr/>
      <dgm:t>
        <a:bodyPr/>
        <a:lstStyle/>
        <a:p>
          <a:endParaRPr lang="en-US"/>
        </a:p>
      </dgm:t>
    </dgm:pt>
    <dgm:pt modelId="{48778012-AC18-4AD7-99C9-BA1825A87255}" type="pres">
      <dgm:prSet presAssocID="{07086631-7E62-4FCE-8A27-8CB964C918CE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pPr rtl="1"/>
          <a:endParaRPr lang="he-IL"/>
        </a:p>
      </dgm:t>
    </dgm:pt>
    <dgm:pt modelId="{736B855E-38FF-4CED-BBF7-19A52F49201E}" type="pres">
      <dgm:prSet presAssocID="{DCB7E9EF-B208-4BC6-B2AD-4E20E31AAF95}" presName="thickLine" presStyleLbl="alignNode1" presStyleIdx="0" presStyleCnt="4"/>
      <dgm:spPr/>
    </dgm:pt>
    <dgm:pt modelId="{9657A30E-5FC2-4332-8151-731744512E98}" type="pres">
      <dgm:prSet presAssocID="{DCB7E9EF-B208-4BC6-B2AD-4E20E31AAF95}" presName="horz1" presStyleCnt="0"/>
      <dgm:spPr/>
    </dgm:pt>
    <dgm:pt modelId="{BB40F755-69D2-4FB3-BA58-E44DA7A215E5}" type="pres">
      <dgm:prSet presAssocID="{DCB7E9EF-B208-4BC6-B2AD-4E20E31AAF95}" presName="tx1" presStyleLbl="revTx" presStyleIdx="0" presStyleCnt="4"/>
      <dgm:spPr/>
      <dgm:t>
        <a:bodyPr/>
        <a:lstStyle/>
        <a:p>
          <a:pPr rtl="1"/>
          <a:endParaRPr lang="he-IL"/>
        </a:p>
      </dgm:t>
    </dgm:pt>
    <dgm:pt modelId="{9C3BF112-4260-4D24-8AEE-D8707BACBF6C}" type="pres">
      <dgm:prSet presAssocID="{DCB7E9EF-B208-4BC6-B2AD-4E20E31AAF95}" presName="vert1" presStyleCnt="0"/>
      <dgm:spPr/>
    </dgm:pt>
    <dgm:pt modelId="{A3ED1649-7A8C-47BB-9099-AE1631458F68}" type="pres">
      <dgm:prSet presAssocID="{59C51296-935D-4D05-BC9E-006954FC3149}" presName="thickLine" presStyleLbl="alignNode1" presStyleIdx="1" presStyleCnt="4"/>
      <dgm:spPr/>
    </dgm:pt>
    <dgm:pt modelId="{A73011A2-AB04-4BDA-A38B-67A84246FD67}" type="pres">
      <dgm:prSet presAssocID="{59C51296-935D-4D05-BC9E-006954FC3149}" presName="horz1" presStyleCnt="0"/>
      <dgm:spPr/>
    </dgm:pt>
    <dgm:pt modelId="{942FDCBB-C857-40C0-B385-8CA849D91896}" type="pres">
      <dgm:prSet presAssocID="{59C51296-935D-4D05-BC9E-006954FC3149}" presName="tx1" presStyleLbl="revTx" presStyleIdx="1" presStyleCnt="4"/>
      <dgm:spPr/>
      <dgm:t>
        <a:bodyPr/>
        <a:lstStyle/>
        <a:p>
          <a:pPr rtl="1"/>
          <a:endParaRPr lang="he-IL"/>
        </a:p>
      </dgm:t>
    </dgm:pt>
    <dgm:pt modelId="{B1DBE3DB-6D58-466F-BD61-E1D4DA416986}" type="pres">
      <dgm:prSet presAssocID="{59C51296-935D-4D05-BC9E-006954FC3149}" presName="vert1" presStyleCnt="0"/>
      <dgm:spPr/>
    </dgm:pt>
    <dgm:pt modelId="{9F34D079-8EA1-4638-9510-9EB43F35973F}" type="pres">
      <dgm:prSet presAssocID="{C7CFDF7A-D101-402C-8EF7-E6688C5111F4}" presName="thickLine" presStyleLbl="alignNode1" presStyleIdx="2" presStyleCnt="4"/>
      <dgm:spPr/>
    </dgm:pt>
    <dgm:pt modelId="{C780CB45-4065-4AF1-AA53-06EE9D1ABBCD}" type="pres">
      <dgm:prSet presAssocID="{C7CFDF7A-D101-402C-8EF7-E6688C5111F4}" presName="horz1" presStyleCnt="0"/>
      <dgm:spPr/>
    </dgm:pt>
    <dgm:pt modelId="{E8A923EA-C4B3-43E7-B977-4865C8F4D9A5}" type="pres">
      <dgm:prSet presAssocID="{C7CFDF7A-D101-402C-8EF7-E6688C5111F4}" presName="tx1" presStyleLbl="revTx" presStyleIdx="2" presStyleCnt="4"/>
      <dgm:spPr/>
      <dgm:t>
        <a:bodyPr/>
        <a:lstStyle/>
        <a:p>
          <a:pPr rtl="1"/>
          <a:endParaRPr lang="he-IL"/>
        </a:p>
      </dgm:t>
    </dgm:pt>
    <dgm:pt modelId="{3359CD69-121A-43B2-8270-71870A645BFB}" type="pres">
      <dgm:prSet presAssocID="{C7CFDF7A-D101-402C-8EF7-E6688C5111F4}" presName="vert1" presStyleCnt="0"/>
      <dgm:spPr/>
    </dgm:pt>
    <dgm:pt modelId="{5059BEE5-4DB3-4634-8B8F-7711DDEE4487}" type="pres">
      <dgm:prSet presAssocID="{371E4F22-3E19-4782-B626-FFD2BDF2C716}" presName="thickLine" presStyleLbl="alignNode1" presStyleIdx="3" presStyleCnt="4"/>
      <dgm:spPr/>
    </dgm:pt>
    <dgm:pt modelId="{1A4E49AE-3175-4F54-9B98-F87731B4CC1C}" type="pres">
      <dgm:prSet presAssocID="{371E4F22-3E19-4782-B626-FFD2BDF2C716}" presName="horz1" presStyleCnt="0"/>
      <dgm:spPr/>
    </dgm:pt>
    <dgm:pt modelId="{4A5E6D0D-7DE4-4C64-BB5C-4710A4C6687F}" type="pres">
      <dgm:prSet presAssocID="{371E4F22-3E19-4782-B626-FFD2BDF2C716}" presName="tx1" presStyleLbl="revTx" presStyleIdx="3" presStyleCnt="4"/>
      <dgm:spPr/>
      <dgm:t>
        <a:bodyPr/>
        <a:lstStyle/>
        <a:p>
          <a:pPr rtl="1"/>
          <a:endParaRPr lang="he-IL"/>
        </a:p>
      </dgm:t>
    </dgm:pt>
    <dgm:pt modelId="{75D2D1E4-E8F9-43CF-8583-A0245F6C131D}" type="pres">
      <dgm:prSet presAssocID="{371E4F22-3E19-4782-B626-FFD2BDF2C716}" presName="vert1" presStyleCnt="0"/>
      <dgm:spPr/>
    </dgm:pt>
  </dgm:ptLst>
  <dgm:cxnLst>
    <dgm:cxn modelId="{A58B3D44-FB98-43B6-BCE0-9A4EC7FF2F93}" srcId="{07086631-7E62-4FCE-8A27-8CB964C918CE}" destId="{C7CFDF7A-D101-402C-8EF7-E6688C5111F4}" srcOrd="2" destOrd="0" parTransId="{6C8DAA39-A5FE-49C0-90D5-D847E85A928D}" sibTransId="{698B157A-6161-4013-AA5D-3CB6ADAD5C0F}"/>
    <dgm:cxn modelId="{03C538E9-7E97-46C6-B535-B91BA0BB4D99}" type="presOf" srcId="{371E4F22-3E19-4782-B626-FFD2BDF2C716}" destId="{4A5E6D0D-7DE4-4C64-BB5C-4710A4C6687F}" srcOrd="0" destOrd="0" presId="urn:microsoft.com/office/officeart/2008/layout/LinedList"/>
    <dgm:cxn modelId="{CD8917F9-2F54-4FF1-B8B0-2563F7EDB56F}" type="presOf" srcId="{07086631-7E62-4FCE-8A27-8CB964C918CE}" destId="{48778012-AC18-4AD7-99C9-BA1825A87255}" srcOrd="0" destOrd="0" presId="urn:microsoft.com/office/officeart/2008/layout/LinedList"/>
    <dgm:cxn modelId="{1B4D4F05-A2A0-4F87-9273-6ED5ABF917F1}" srcId="{07086631-7E62-4FCE-8A27-8CB964C918CE}" destId="{371E4F22-3E19-4782-B626-FFD2BDF2C716}" srcOrd="3" destOrd="0" parTransId="{4F7679E5-D0E3-4538-BD22-5E7198C2620F}" sibTransId="{7A812178-B64E-47E0-8652-862B2B50659D}"/>
    <dgm:cxn modelId="{1E6D0BBD-D303-4FB4-B7E2-C4687CC33144}" srcId="{07086631-7E62-4FCE-8A27-8CB964C918CE}" destId="{59C51296-935D-4D05-BC9E-006954FC3149}" srcOrd="1" destOrd="0" parTransId="{F3A16F73-6DBB-435A-80A1-BF208EE300C8}" sibTransId="{A0B0056C-1B30-4166-844B-3606B23A9C06}"/>
    <dgm:cxn modelId="{D0E9FBC6-C357-4BFA-820F-55DDC490C5DD}" srcId="{07086631-7E62-4FCE-8A27-8CB964C918CE}" destId="{DCB7E9EF-B208-4BC6-B2AD-4E20E31AAF95}" srcOrd="0" destOrd="0" parTransId="{A9E035D7-6E81-479A-ACEB-C42FD5496198}" sibTransId="{9B642DE5-3C3B-4F67-BC83-CAA99C648578}"/>
    <dgm:cxn modelId="{A226FCF9-C3CF-495D-AF36-7A4CD5C1F9E9}" type="presOf" srcId="{DCB7E9EF-B208-4BC6-B2AD-4E20E31AAF95}" destId="{BB40F755-69D2-4FB3-BA58-E44DA7A215E5}" srcOrd="0" destOrd="0" presId="urn:microsoft.com/office/officeart/2008/layout/LinedList"/>
    <dgm:cxn modelId="{900C97A9-CA01-4D20-9961-848C889E9DD7}" type="presOf" srcId="{C7CFDF7A-D101-402C-8EF7-E6688C5111F4}" destId="{E8A923EA-C4B3-43E7-B977-4865C8F4D9A5}" srcOrd="0" destOrd="0" presId="urn:microsoft.com/office/officeart/2008/layout/LinedList"/>
    <dgm:cxn modelId="{5D98C6AC-F864-48B1-8E34-BED96DBA28AE}" type="presOf" srcId="{59C51296-935D-4D05-BC9E-006954FC3149}" destId="{942FDCBB-C857-40C0-B385-8CA849D91896}" srcOrd="0" destOrd="0" presId="urn:microsoft.com/office/officeart/2008/layout/LinedList"/>
    <dgm:cxn modelId="{16D327BE-3C39-4BE8-9D71-501D5843029C}" type="presParOf" srcId="{48778012-AC18-4AD7-99C9-BA1825A87255}" destId="{736B855E-38FF-4CED-BBF7-19A52F49201E}" srcOrd="0" destOrd="0" presId="urn:microsoft.com/office/officeart/2008/layout/LinedList"/>
    <dgm:cxn modelId="{3A65E018-42DA-4291-82AF-EC8B8A3B8D95}" type="presParOf" srcId="{48778012-AC18-4AD7-99C9-BA1825A87255}" destId="{9657A30E-5FC2-4332-8151-731744512E98}" srcOrd="1" destOrd="0" presId="urn:microsoft.com/office/officeart/2008/layout/LinedList"/>
    <dgm:cxn modelId="{3A49D4FC-D772-464F-A5F1-66F801626F96}" type="presParOf" srcId="{9657A30E-5FC2-4332-8151-731744512E98}" destId="{BB40F755-69D2-4FB3-BA58-E44DA7A215E5}" srcOrd="0" destOrd="0" presId="urn:microsoft.com/office/officeart/2008/layout/LinedList"/>
    <dgm:cxn modelId="{0D8F1A1A-916F-4376-A4B0-FE3C74EBDB70}" type="presParOf" srcId="{9657A30E-5FC2-4332-8151-731744512E98}" destId="{9C3BF112-4260-4D24-8AEE-D8707BACBF6C}" srcOrd="1" destOrd="0" presId="urn:microsoft.com/office/officeart/2008/layout/LinedList"/>
    <dgm:cxn modelId="{462D552E-08C1-44C6-AA10-5C9F9E69A009}" type="presParOf" srcId="{48778012-AC18-4AD7-99C9-BA1825A87255}" destId="{A3ED1649-7A8C-47BB-9099-AE1631458F68}" srcOrd="2" destOrd="0" presId="urn:microsoft.com/office/officeart/2008/layout/LinedList"/>
    <dgm:cxn modelId="{FCA07F0C-5720-4C72-A79E-E8A0114DDD13}" type="presParOf" srcId="{48778012-AC18-4AD7-99C9-BA1825A87255}" destId="{A73011A2-AB04-4BDA-A38B-67A84246FD67}" srcOrd="3" destOrd="0" presId="urn:microsoft.com/office/officeart/2008/layout/LinedList"/>
    <dgm:cxn modelId="{AD2874DA-99F5-4E7E-9D8F-CB9A553D8E4E}" type="presParOf" srcId="{A73011A2-AB04-4BDA-A38B-67A84246FD67}" destId="{942FDCBB-C857-40C0-B385-8CA849D91896}" srcOrd="0" destOrd="0" presId="urn:microsoft.com/office/officeart/2008/layout/LinedList"/>
    <dgm:cxn modelId="{613C292A-5508-4763-9FBB-AD4AA4CEDA72}" type="presParOf" srcId="{A73011A2-AB04-4BDA-A38B-67A84246FD67}" destId="{B1DBE3DB-6D58-466F-BD61-E1D4DA416986}" srcOrd="1" destOrd="0" presId="urn:microsoft.com/office/officeart/2008/layout/LinedList"/>
    <dgm:cxn modelId="{BCA4F976-F48B-4250-8293-DE267764DDF9}" type="presParOf" srcId="{48778012-AC18-4AD7-99C9-BA1825A87255}" destId="{9F34D079-8EA1-4638-9510-9EB43F35973F}" srcOrd="4" destOrd="0" presId="urn:microsoft.com/office/officeart/2008/layout/LinedList"/>
    <dgm:cxn modelId="{ACCAAD98-9A63-4DE8-99FE-F77E0C2D868A}" type="presParOf" srcId="{48778012-AC18-4AD7-99C9-BA1825A87255}" destId="{C780CB45-4065-4AF1-AA53-06EE9D1ABBCD}" srcOrd="5" destOrd="0" presId="urn:microsoft.com/office/officeart/2008/layout/LinedList"/>
    <dgm:cxn modelId="{0DE0BD7F-2E8C-4E4C-866F-53825C5D8595}" type="presParOf" srcId="{C780CB45-4065-4AF1-AA53-06EE9D1ABBCD}" destId="{E8A923EA-C4B3-43E7-B977-4865C8F4D9A5}" srcOrd="0" destOrd="0" presId="urn:microsoft.com/office/officeart/2008/layout/LinedList"/>
    <dgm:cxn modelId="{E9F92C2C-A1C3-4FA2-B518-0EDB160CBC75}" type="presParOf" srcId="{C780CB45-4065-4AF1-AA53-06EE9D1ABBCD}" destId="{3359CD69-121A-43B2-8270-71870A645BFB}" srcOrd="1" destOrd="0" presId="urn:microsoft.com/office/officeart/2008/layout/LinedList"/>
    <dgm:cxn modelId="{43921E83-5A90-460A-A328-795BC5618DED}" type="presParOf" srcId="{48778012-AC18-4AD7-99C9-BA1825A87255}" destId="{5059BEE5-4DB3-4634-8B8F-7711DDEE4487}" srcOrd="6" destOrd="0" presId="urn:microsoft.com/office/officeart/2008/layout/LinedList"/>
    <dgm:cxn modelId="{F0A57D1A-D0A2-4BE5-B1EE-1D755BF451C5}" type="presParOf" srcId="{48778012-AC18-4AD7-99C9-BA1825A87255}" destId="{1A4E49AE-3175-4F54-9B98-F87731B4CC1C}" srcOrd="7" destOrd="0" presId="urn:microsoft.com/office/officeart/2008/layout/LinedList"/>
    <dgm:cxn modelId="{B034FCAF-F272-4EF9-9CFF-6A642197C003}" type="presParOf" srcId="{1A4E49AE-3175-4F54-9B98-F87731B4CC1C}" destId="{4A5E6D0D-7DE4-4C64-BB5C-4710A4C6687F}" srcOrd="0" destOrd="0" presId="urn:microsoft.com/office/officeart/2008/layout/LinedList"/>
    <dgm:cxn modelId="{A55F7B07-2A53-45ED-AB1A-408757F3BD77}" type="presParOf" srcId="{1A4E49AE-3175-4F54-9B98-F87731B4CC1C}" destId="{75D2D1E4-E8F9-43CF-8583-A0245F6C131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6BDFF298-8B39-4212-B4A5-BDF0E6FEFAAE}">
      <dsp:nvSpPr>
        <dsp:cNvPr id="0" name=""/>
        <dsp:cNvSpPr/>
      </dsp:nvSpPr>
      <dsp:spPr>
        <a:xfrm>
          <a:off x="0" y="1558"/>
          <a:ext cx="6713552" cy="6236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r" defTabSz="11557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600" kern="1200" dirty="0">
              <a:cs typeface="+mn-cs"/>
            </a:rPr>
            <a:t>המשך עבודה עם מערכת ההפעלה </a:t>
          </a:r>
          <a:r>
            <a:rPr lang="en-US" sz="2600" kern="1200" dirty="0">
              <a:cs typeface="+mn-cs"/>
            </a:rPr>
            <a:t>Linux</a:t>
          </a:r>
        </a:p>
      </dsp:txBody>
      <dsp:txXfrm>
        <a:off x="0" y="1558"/>
        <a:ext cx="6713552" cy="623610"/>
      </dsp:txXfrm>
    </dsp:sp>
    <dsp:sp modelId="{9CB670CF-F060-4365-9EC4-F6688C03C122}">
      <dsp:nvSpPr>
        <dsp:cNvPr id="0" name=""/>
        <dsp:cNvSpPr/>
      </dsp:nvSpPr>
      <dsp:spPr>
        <a:xfrm>
          <a:off x="0" y="700045"/>
          <a:ext cx="6713552" cy="623610"/>
        </a:xfrm>
        <a:prstGeom prst="round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r" defTabSz="11557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600" kern="1200" dirty="0">
              <a:cs typeface="+mn-cs"/>
            </a:rPr>
            <a:t>תהליך זומבי</a:t>
          </a:r>
          <a:endParaRPr lang="en-US" sz="2600" kern="1200" dirty="0">
            <a:cs typeface="+mn-cs"/>
          </a:endParaRPr>
        </a:p>
      </dsp:txBody>
      <dsp:txXfrm>
        <a:off x="0" y="700045"/>
        <a:ext cx="6713552" cy="623610"/>
      </dsp:txXfrm>
    </dsp:sp>
    <dsp:sp modelId="{AFDB63CA-7A1A-4AAE-88E1-B4349482C597}">
      <dsp:nvSpPr>
        <dsp:cNvPr id="0" name=""/>
        <dsp:cNvSpPr/>
      </dsp:nvSpPr>
      <dsp:spPr>
        <a:xfrm>
          <a:off x="0" y="1398535"/>
          <a:ext cx="6713552" cy="623610"/>
        </a:xfrm>
        <a:prstGeom prst="round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r" defTabSz="11557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600" kern="1200" dirty="0">
              <a:cs typeface="+mn-cs"/>
            </a:rPr>
            <a:t>תהליכים לעומת </a:t>
          </a:r>
          <a:r>
            <a:rPr lang="he-IL" sz="2600" kern="1200" dirty="0" err="1">
              <a:cs typeface="+mn-cs"/>
            </a:rPr>
            <a:t>תהליכונים</a:t>
          </a:r>
          <a:endParaRPr lang="en-US" sz="2600" kern="1200" dirty="0">
            <a:cs typeface="+mn-cs"/>
          </a:endParaRPr>
        </a:p>
      </dsp:txBody>
      <dsp:txXfrm>
        <a:off x="0" y="1398535"/>
        <a:ext cx="6713552" cy="623610"/>
      </dsp:txXfrm>
    </dsp:sp>
    <dsp:sp modelId="{765398DB-2407-48C7-9540-C61FD91AD6DC}">
      <dsp:nvSpPr>
        <dsp:cNvPr id="0" name=""/>
        <dsp:cNvSpPr/>
      </dsp:nvSpPr>
      <dsp:spPr>
        <a:xfrm>
          <a:off x="0" y="2097026"/>
          <a:ext cx="6713552" cy="623610"/>
        </a:xfrm>
        <a:prstGeom prst="round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r" defTabSz="11557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600" kern="1200" dirty="0">
              <a:cs typeface="+mn-cs"/>
            </a:rPr>
            <a:t>זיהוי </a:t>
          </a:r>
          <a:r>
            <a:rPr lang="en-US" sz="2600" kern="1200" dirty="0">
              <a:cs typeface="+mn-cs"/>
            </a:rPr>
            <a:t>PCB</a:t>
          </a:r>
          <a:r>
            <a:rPr lang="he-IL" sz="2600" kern="1200" dirty="0">
              <a:cs typeface="+mn-cs"/>
            </a:rPr>
            <a:t> ואזורי זיכרון</a:t>
          </a:r>
          <a:endParaRPr lang="en-US" sz="2600" kern="1200" dirty="0">
            <a:cs typeface="+mn-cs"/>
          </a:endParaRPr>
        </a:p>
      </dsp:txBody>
      <dsp:txXfrm>
        <a:off x="0" y="2097026"/>
        <a:ext cx="6713552" cy="623610"/>
      </dsp:txXfrm>
    </dsp:sp>
    <dsp:sp modelId="{EAEC7E53-862B-4C4E-B44B-641AC9D4AD7C}">
      <dsp:nvSpPr>
        <dsp:cNvPr id="0" name=""/>
        <dsp:cNvSpPr/>
      </dsp:nvSpPr>
      <dsp:spPr>
        <a:xfrm>
          <a:off x="0" y="2795516"/>
          <a:ext cx="6713552" cy="623610"/>
        </a:xfrm>
        <a:prstGeom prst="round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r" defTabSz="11557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600" kern="1200" dirty="0">
              <a:cs typeface="+mn-cs"/>
            </a:rPr>
            <a:t>עבודה עם </a:t>
          </a:r>
          <a:r>
            <a:rPr lang="he-IL" sz="2600" kern="1200" dirty="0" err="1">
              <a:cs typeface="+mn-cs"/>
            </a:rPr>
            <a:t>תהליכונים</a:t>
          </a:r>
          <a:r>
            <a:rPr lang="he-IL" sz="2600" kern="1200" dirty="0">
              <a:cs typeface="+mn-cs"/>
            </a:rPr>
            <a:t> ב</a:t>
          </a:r>
          <a:r>
            <a:rPr lang="en-US" sz="2600" kern="1200" dirty="0">
              <a:cs typeface="+mn-cs"/>
            </a:rPr>
            <a:t>Linux </a:t>
          </a:r>
        </a:p>
      </dsp:txBody>
      <dsp:txXfrm>
        <a:off x="0" y="2795516"/>
        <a:ext cx="6713552" cy="623610"/>
      </dsp:txXfrm>
    </dsp:sp>
    <dsp:sp modelId="{98FF67E1-361C-47E7-A188-0630FAF1C08E}">
      <dsp:nvSpPr>
        <dsp:cNvPr id="0" name=""/>
        <dsp:cNvSpPr/>
      </dsp:nvSpPr>
      <dsp:spPr>
        <a:xfrm>
          <a:off x="0" y="3495562"/>
          <a:ext cx="6713552" cy="62361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r" defTabSz="11557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600" kern="1200" dirty="0">
              <a:cs typeface="+mn-cs"/>
            </a:rPr>
            <a:t>המשך קומפילציה בסביבת </a:t>
          </a:r>
          <a:r>
            <a:rPr lang="en-US" sz="2600" kern="1200" dirty="0">
              <a:cs typeface="+mn-cs"/>
            </a:rPr>
            <a:t>Linux</a:t>
          </a:r>
        </a:p>
      </dsp:txBody>
      <dsp:txXfrm>
        <a:off x="0" y="3495562"/>
        <a:ext cx="6713552" cy="62361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D80949F1-4110-4F77-8490-9CB364B63494}">
      <dsp:nvSpPr>
        <dsp:cNvPr id="0" name=""/>
        <dsp:cNvSpPr/>
      </dsp:nvSpPr>
      <dsp:spPr>
        <a:xfrm>
          <a:off x="7741531" y="0"/>
          <a:ext cx="2759701" cy="427799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400" kern="1200" dirty="0"/>
            <a:t>כאשר מספר </a:t>
          </a:r>
          <a:r>
            <a:rPr lang="he-IL" sz="2400" kern="1200" dirty="0" err="1"/>
            <a:t>התהליכונים</a:t>
          </a:r>
          <a:r>
            <a:rPr lang="he-IL" sz="2400" kern="1200" dirty="0"/>
            <a:t> ברמת ליבה קטן ממספר המעבדים - חלק מהמעבדים יישארו במצב סרק. מכיוון שהמתזמן מקצה רק </a:t>
          </a:r>
          <a:r>
            <a:rPr lang="he-IL" sz="2400" kern="1200" dirty="0" err="1"/>
            <a:t>תהליכונים</a:t>
          </a:r>
          <a:r>
            <a:rPr lang="he-IL" sz="2400" kern="1200" dirty="0"/>
            <a:t> ברמת ליבה למעבדים (ולא ברמת המשתמש). </a:t>
          </a:r>
          <a:endParaRPr lang="en-US" sz="2400" kern="1200" dirty="0"/>
        </a:p>
      </dsp:txBody>
      <dsp:txXfrm>
        <a:off x="7741531" y="0"/>
        <a:ext cx="2759701" cy="4277995"/>
      </dsp:txXfrm>
    </dsp:sp>
    <dsp:sp modelId="{CC70DCAF-65F3-468C-853E-6F62D3F75188}">
      <dsp:nvSpPr>
        <dsp:cNvPr id="0" name=""/>
        <dsp:cNvSpPr/>
      </dsp:nvSpPr>
      <dsp:spPr>
        <a:xfrm rot="10800000">
          <a:off x="6880504" y="1796794"/>
          <a:ext cx="585056" cy="6844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 rot="10800000">
        <a:off x="6880504" y="1796794"/>
        <a:ext cx="585056" cy="684405"/>
      </dsp:txXfrm>
    </dsp:sp>
    <dsp:sp modelId="{60E3C1E0-A47D-43B0-B0A4-2939322531A4}">
      <dsp:nvSpPr>
        <dsp:cNvPr id="0" name=""/>
        <dsp:cNvSpPr/>
      </dsp:nvSpPr>
      <dsp:spPr>
        <a:xfrm>
          <a:off x="3877949" y="82553"/>
          <a:ext cx="2759701" cy="411288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400" kern="1200" dirty="0"/>
            <a:t>כאשר מספר </a:t>
          </a:r>
          <a:r>
            <a:rPr lang="he-IL" sz="2400" kern="1200" dirty="0" err="1"/>
            <a:t>התהליכונים</a:t>
          </a:r>
          <a:r>
            <a:rPr lang="he-IL" sz="2400" kern="1200" dirty="0"/>
            <a:t> ברמת ליבה שווה בדיוק למספר המעבדים, אז יתכן שכל המעבדים יהיו מנוצל בו זמנית. עם זאת, כאשר </a:t>
          </a:r>
          <a:r>
            <a:rPr lang="he-IL" sz="2400" kern="1200" dirty="0" err="1"/>
            <a:t>תהליכון</a:t>
          </a:r>
          <a:r>
            <a:rPr lang="he-IL" sz="2400" kern="1200" dirty="0"/>
            <a:t> נחסם (עקב תקלה </a:t>
          </a:r>
          <a:r>
            <a:rPr lang="he-IL" sz="2400" kern="1200" dirty="0" err="1"/>
            <a:t>בזכרון</a:t>
          </a:r>
          <a:r>
            <a:rPr lang="he-IL" sz="2400" kern="1200" dirty="0"/>
            <a:t> או בעת קריאת קריאות מערכת), המעבד שלו יישאר לא פעיל. </a:t>
          </a:r>
          <a:endParaRPr lang="en-US" sz="2400" kern="1200" dirty="0"/>
        </a:p>
      </dsp:txBody>
      <dsp:txXfrm>
        <a:off x="3877949" y="82553"/>
        <a:ext cx="2759701" cy="4112888"/>
      </dsp:txXfrm>
    </dsp:sp>
    <dsp:sp modelId="{AF646CF0-D07F-4B46-B7BF-6F1156869829}">
      <dsp:nvSpPr>
        <dsp:cNvPr id="0" name=""/>
        <dsp:cNvSpPr/>
      </dsp:nvSpPr>
      <dsp:spPr>
        <a:xfrm rot="10800000">
          <a:off x="3016922" y="1796794"/>
          <a:ext cx="585056" cy="6844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 rot="10800000">
        <a:off x="3016922" y="1796794"/>
        <a:ext cx="585056" cy="684405"/>
      </dsp:txXfrm>
    </dsp:sp>
    <dsp:sp modelId="{976552F0-E623-42E2-8944-97A762A7A322}">
      <dsp:nvSpPr>
        <dsp:cNvPr id="0" name=""/>
        <dsp:cNvSpPr/>
      </dsp:nvSpPr>
      <dsp:spPr>
        <a:xfrm>
          <a:off x="14367" y="87372"/>
          <a:ext cx="2759701" cy="410324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400" kern="1200" dirty="0"/>
            <a:t>כאשר יש יותר </a:t>
          </a:r>
          <a:r>
            <a:rPr lang="he-IL" sz="2400" kern="1200" dirty="0" err="1"/>
            <a:t>תהליכונים</a:t>
          </a:r>
          <a:r>
            <a:rPr lang="he-IL" sz="2400" kern="1200" dirty="0"/>
            <a:t> ברמת ליבה מאשר מעבדים, ניתן להחליף </a:t>
          </a:r>
          <a:r>
            <a:rPr lang="he-IL" sz="2400" kern="1200" dirty="0" err="1"/>
            <a:t>תהליכון</a:t>
          </a:r>
          <a:r>
            <a:rPr lang="he-IL" sz="2400" kern="1200" dirty="0"/>
            <a:t>-ליבה חסום לטובת </a:t>
          </a:r>
          <a:r>
            <a:rPr lang="he-IL" sz="2400" kern="1200" dirty="0" err="1"/>
            <a:t>תהליכון</a:t>
          </a:r>
          <a:r>
            <a:rPr lang="he-IL" sz="2400" kern="1200" dirty="0"/>
            <a:t> נוסף שמוכן לביצוע, ובכך יגדל הניצול של יכולות מערכת מרובת מעבדים. </a:t>
          </a:r>
          <a:endParaRPr lang="en-US" sz="2400" kern="1200" dirty="0"/>
        </a:p>
      </dsp:txBody>
      <dsp:txXfrm>
        <a:off x="14367" y="87372"/>
        <a:ext cx="2759701" cy="4103249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36B855E-38FF-4CED-BBF7-19A52F49201E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0F755-69D2-4FB3-BA58-E44DA7A215E5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200" kern="1200"/>
            <a:t>באילו מצבים  שימוש במודל רבים ליחיד מספק ביצועים טובים יותר מאשר מודל יחיד ליחיד? </a:t>
          </a:r>
          <a:endParaRPr lang="en-US" sz="2200" kern="1200"/>
        </a:p>
      </dsp:txBody>
      <dsp:txXfrm>
        <a:off x="0" y="0"/>
        <a:ext cx="6900512" cy="1384035"/>
      </dsp:txXfrm>
    </dsp:sp>
    <dsp:sp modelId="{A3ED1649-7A8C-47BB-9099-AE1631458F68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2FDCBB-C857-40C0-B385-8CA849D91896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200" kern="1200"/>
            <a:t>כאשר תהליכון אחד לא יכול לעבוד בגלל כשל-דף (מצב שבו הובא לזיכרון הפנימי רק חלק מהזיכרון החיצוני, והזיכרון הנחוץ לתהליכון זה לא הובא) ,ייתכן שעבור תהליכון אחר דפי הזיכרון שנמצאים כן רלוונטיים, ואז ניתן להחליף תהליכון בקלות.</a:t>
          </a:r>
          <a:endParaRPr lang="en-US" sz="2200" kern="1200"/>
        </a:p>
      </dsp:txBody>
      <dsp:txXfrm>
        <a:off x="0" y="1384035"/>
        <a:ext cx="6900512" cy="1384035"/>
      </dsp:txXfrm>
    </dsp:sp>
    <dsp:sp modelId="{9F34D079-8EA1-4638-9510-9EB43F35973F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A923EA-C4B3-43E7-B977-4865C8F4D9A5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200" kern="1200" dirty="0"/>
            <a:t>לעומת זאת, כאשר ישנו </a:t>
          </a:r>
          <a:r>
            <a:rPr lang="he-IL" sz="2200" kern="1200" dirty="0" err="1"/>
            <a:t>תהליכון</a:t>
          </a:r>
          <a:r>
            <a:rPr lang="he-IL" sz="2200" kern="1200" dirty="0"/>
            <a:t> יחיד ברמת המשתמש, לא נוכל לעשות שום דבר יעיל כאשר יש כשל דף. </a:t>
          </a:r>
          <a:endParaRPr lang="en-US" sz="2200" kern="1200" dirty="0"/>
        </a:p>
      </dsp:txBody>
      <dsp:txXfrm>
        <a:off x="0" y="2768070"/>
        <a:ext cx="6900512" cy="1384035"/>
      </dsp:txXfrm>
    </dsp:sp>
    <dsp:sp modelId="{5059BEE5-4DB3-4634-8B8F-7711DDEE4487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5E6D0D-7DE4-4C64-BB5C-4710A4C6687F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e-IL" sz="2200" kern="1200"/>
            <a:t>לכן, בתרחישים בהם התוכנית עלולה לסבול מכשלי דף רבים, או שנדרשת המתנה לאירועי מערכת אחרים, מודל רבים ליחיד יתפקד טוב יותר (אפילו אם ישנו רק מעבד יחיד). </a:t>
          </a:r>
          <a:endParaRPr lang="en-US" sz="2200" kern="1200"/>
        </a:p>
      </dsp:txBody>
      <dsp:txXfrm>
        <a:off x="0" y="4152105"/>
        <a:ext cx="6900512" cy="13840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D1C2D57-B0EC-444A-850B-7632E7BEE4E1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AF8F2886-461C-4178-93A5-C94D3E991205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2198770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F2886-461C-4178-93A5-C94D3E991205}" type="slidenum">
              <a:rPr lang="he-IL" smtClean="0"/>
              <a:pPr/>
              <a:t>17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2238764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5C9C1948-B2F3-D503-6BEB-55B687B364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xmlns="" id="{C5080E52-499F-1838-C8D5-D5B999C5B8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xmlns="" id="{3A1650B1-9D61-EAAB-6693-BEF2984CC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xmlns="" id="{B38E5E7C-E0AC-E8F0-56AB-E287FC233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xmlns="" id="{61C32919-755D-FEED-D7ED-89234D146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3960791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E01F4742-B03C-3D08-D2EC-F694F3BA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xmlns="" id="{FC8EDAFD-E189-0C53-EB2F-D562C855E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xmlns="" id="{2BA97496-DFFF-F4C1-A366-231646BC4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xmlns="" id="{E158985B-9A58-9095-65A5-D258F579B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xmlns="" id="{68DD32BB-C6B1-E988-EF5F-337DAC067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348140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xmlns="" id="{6DAF6F18-93B1-9E9B-CFCC-1DCCD455F1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xmlns="" id="{67D7EE25-D008-0C89-37D9-C96B9F3F8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xmlns="" id="{819C0EAE-DDA2-83CD-23B9-81E378EEA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xmlns="" id="{1B65812A-4A40-514B-AE45-DB02261F7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xmlns="" id="{65D5EAC0-B04F-00A2-26FD-A0D2E94E9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2948432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692088BF-C43D-3E82-F4C9-D0117E6EB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cs typeface="+mn-cs"/>
              </a:defRPr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50268090-FE8F-4D2B-5025-66969151C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cs typeface="+mn-cs"/>
              </a:defRPr>
            </a:lvl1pPr>
            <a:lvl2pPr>
              <a:defRPr>
                <a:cs typeface="+mn-cs"/>
              </a:defRPr>
            </a:lvl2pPr>
            <a:lvl3pPr>
              <a:defRPr>
                <a:cs typeface="+mn-cs"/>
              </a:defRPr>
            </a:lvl3pPr>
            <a:lvl4pPr>
              <a:defRPr>
                <a:cs typeface="+mn-cs"/>
              </a:defRPr>
            </a:lvl4pPr>
            <a:lvl5pPr>
              <a:defRPr>
                <a:cs typeface="+mn-cs"/>
              </a:defRPr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xmlns="" id="{A1202055-611A-3585-EB74-58F12C0CF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cs typeface="+mn-cs"/>
              </a:defRPr>
            </a:lvl1pPr>
          </a:lstStyle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xmlns="" id="{08F121F3-608F-4321-795A-624C662E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cs typeface="+mn-cs"/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xmlns="" id="{FB1BE501-330E-90AA-6D1E-D2D37D015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cs typeface="+mn-cs"/>
              </a:defRPr>
            </a:lvl1pPr>
          </a:lstStyle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340156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3F09333F-07D4-70DD-7DD3-97038946C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xmlns="" id="{7BB3CFBA-6E3B-FD91-962E-70D20A076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xmlns="" id="{4847B849-45D3-98B1-7645-572D96B0F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xmlns="" id="{9A050B67-8617-7BC5-29B6-4AEAA5E0B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xmlns="" id="{533C2377-A4AE-C12E-CBFC-73D919DCF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1493082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8E6708B7-ABE5-B3DE-A0F6-497A5B27D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16F5BE42-FA44-A131-798F-85B808C911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xmlns="" id="{F490889A-C813-6928-460A-D45B5D3813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xmlns="" id="{5EEB1A40-B39F-B5D3-6D9C-3D28685C0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xmlns="" id="{CED8E2A7-00D2-2225-EB73-99697F668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xmlns="" id="{1000A3F3-F2E6-B4E3-DCDA-8B839213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2727813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EDA1570B-F7E7-F33E-1FA1-D0DB87DD3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xmlns="" id="{AEED2DF2-755D-2EBB-77A3-9D51CC2479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xmlns="" id="{915EEFD3-4553-0B12-5ACB-1D95465BA5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xmlns="" id="{3A5B0C7A-AB35-BC60-839B-3F2855197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xmlns="" id="{4BB6E08D-7780-242A-6367-8B3BFB416D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xmlns="" id="{DAF298B8-C820-F033-1690-88A7D2B62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xmlns="" id="{76A52F37-62AB-D06D-ADD7-D84757680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xmlns="" id="{6B999460-BA52-0A7C-43C4-09A11F451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1293172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3864BE79-BB2D-9DE0-5D64-E1463E835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xmlns="" id="{1F431133-4D65-5E57-8150-CA9DAD2E7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xmlns="" id="{52D4722B-970C-27BF-6F0C-543E98E77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xmlns="" id="{74CA3FB4-2211-9BD4-B53F-029761E4B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44296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xmlns="" id="{E19FE0FA-4724-54B4-B993-798DF0F54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xmlns="" id="{6F88C1DA-BA02-A72C-9B4B-9759A97C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xmlns="" id="{8DFD79B2-68D3-A3D8-D440-3083450BF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2108522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C5111D6B-9609-9BFD-4DAE-2C7379488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F859ECAC-63F8-BC58-42BD-B4C885D31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xmlns="" id="{AC95223D-89C9-8017-336B-C71D4557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xmlns="" id="{C7305034-F4D4-33D6-CFE1-A0DCC26BF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xmlns="" id="{EA7B9E0C-5789-26A6-8645-792CE5A1F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xmlns="" id="{A1D2B6F1-E04E-2C8D-3F73-53AF7C500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2284472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39CC6C87-ADD5-0EED-92C1-C01C23F1E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xmlns="" id="{41C7C49C-B5BE-8760-E47B-9CA9EB2A64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xmlns="" id="{D90D7F5D-48D0-C1B3-7050-162E51B31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xmlns="" id="{A6A2F54F-6B58-4223-761C-0116EF6C6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xmlns="" id="{3FF63A90-D09C-DB41-D53F-BF24AE82C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xmlns="" id="{9B4E499E-0C32-1DBE-163C-67A89A027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397112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xmlns="" id="{B6C5177A-6B7D-AE23-A2E0-89F0AD8FA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xmlns="" id="{986F0BAA-C274-7857-B2DD-7007DA58E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xmlns="" id="{7C853835-466A-9AF2-CDFB-769C5E2A88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DF26F-F85D-4A5D-ABA3-7DE6F6BD002B}" type="datetimeFigureOut">
              <a:rPr lang="he-IL" smtClean="0"/>
              <a:pPr/>
              <a:t>כ"ב/אב/תשפ"ג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xmlns="" id="{328DDC05-D8A8-F2B0-E4E1-F705D83953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xmlns="" id="{30015C4F-63DB-180C-2E5B-9EDE3BB5AE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9820E-D76F-411E-8CF5-6662CC683990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1860609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E91DC736-0EF8-4F87-9146-EBF1D2EE4D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F396D43-C3FD-9BD8-6CFA-13D7D282078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19497" r="-1" b="138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97CD68E-23E3-4007-8847-CD0944C4F7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713E8AD8-7AC7-877C-526C-391E41F5EC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he-IL" sz="4800" dirty="0">
                <a:cs typeface="+mn-cs"/>
              </a:rPr>
              <a:t>תרגול 4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xmlns="" id="{80833F32-CCF0-B0ED-B54F-8489264ADF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he-IL" sz="2000" dirty="0"/>
              <a:t>מערכות הפעלה</a:t>
            </a:r>
          </a:p>
          <a:p>
            <a:pPr algn="l"/>
            <a:endParaRPr lang="he-IL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AF2F604E-43BE-4DC3-B983-E07152336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77433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E2C40622-104F-D149-10CA-373E11906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/>
              <a:t>נריץ, ונבצע כמה פקודות </a:t>
            </a:r>
            <a:r>
              <a:rPr lang="en-US" sz="5400" dirty="0"/>
              <a:t>shell</a:t>
            </a:r>
            <a:endParaRPr lang="he-IL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8B47E1C9-67C4-FCF1-97F9-605F7A89A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680" y="1929384"/>
            <a:ext cx="10612120" cy="4251960"/>
          </a:xfrm>
        </p:spPr>
        <p:txBody>
          <a:bodyPr>
            <a:normAutofit/>
          </a:bodyPr>
          <a:lstStyle/>
          <a:p>
            <a:r>
              <a:rPr lang="he-IL" sz="2200" dirty="0" err="1"/>
              <a:t>התכנית</a:t>
            </a:r>
            <a:r>
              <a:rPr lang="he-IL" sz="2200" dirty="0"/>
              <a:t> מדפיסה את מספר התהליך (</a:t>
            </a:r>
            <a:r>
              <a:rPr lang="en-US" sz="2200" dirty="0"/>
              <a:t>698</a:t>
            </a:r>
            <a:r>
              <a:rPr lang="he-IL" sz="2200" dirty="0"/>
              <a:t>, במקרה זה)</a:t>
            </a:r>
          </a:p>
          <a:p>
            <a:r>
              <a:rPr lang="he-IL" sz="2200" dirty="0"/>
              <a:t>לאחר מכן </a:t>
            </a:r>
            <a:r>
              <a:rPr lang="he-IL" sz="2200" dirty="0" err="1"/>
              <a:t>התכנית</a:t>
            </a:r>
            <a:r>
              <a:rPr lang="he-IL" sz="2200" dirty="0"/>
              <a:t> פותחת קובץ ראשון ועוצרת</a:t>
            </a:r>
          </a:p>
          <a:p>
            <a:pPr lvl="1"/>
            <a:r>
              <a:rPr lang="he-IL" sz="1800" dirty="0"/>
              <a:t>נבצע </a:t>
            </a:r>
            <a:r>
              <a:rPr lang="en-US" sz="1800" dirty="0" err="1"/>
              <a:t>ctrl+Z</a:t>
            </a:r>
            <a:r>
              <a:rPr lang="he-IL" sz="1800" dirty="0"/>
              <a:t> כדי להשהות את ביצוע </a:t>
            </a:r>
            <a:r>
              <a:rPr lang="he-IL" sz="1800" dirty="0" err="1"/>
              <a:t>התכנית</a:t>
            </a:r>
            <a:r>
              <a:rPr lang="he-IL" sz="1800" dirty="0"/>
              <a:t> (על מנת שנוכל להפעיל פקודות </a:t>
            </a:r>
            <a:r>
              <a:rPr lang="en-US" sz="1800" dirty="0"/>
              <a:t>shell</a:t>
            </a:r>
            <a:r>
              <a:rPr lang="he-IL" sz="1800" dirty="0"/>
              <a:t>)</a:t>
            </a:r>
          </a:p>
          <a:p>
            <a:endParaRPr lang="he-IL" sz="2200" dirty="0"/>
          </a:p>
          <a:p>
            <a:r>
              <a:rPr lang="he-IL" sz="2200" dirty="0"/>
              <a:t>התיקיה </a:t>
            </a:r>
            <a:r>
              <a:rPr lang="en-US" sz="2200" dirty="0"/>
              <a:t>/proc</a:t>
            </a:r>
            <a:r>
              <a:rPr lang="he-IL" sz="2200" dirty="0"/>
              <a:t> קיימת בכל גרסת </a:t>
            </a:r>
            <a:r>
              <a:rPr lang="en-US" sz="2200" dirty="0"/>
              <a:t>Linux</a:t>
            </a:r>
            <a:r>
              <a:rPr lang="he-IL" sz="2200" dirty="0"/>
              <a:t> והיא מכילה ספריה עבור כל אחד מהתהליכים שרצים כעת</a:t>
            </a:r>
          </a:p>
          <a:p>
            <a:pPr lvl="1"/>
            <a:r>
              <a:rPr lang="he-IL" sz="1800" dirty="0"/>
              <a:t>נראה שכעת ישנם 4 קבוצות תהליכים – והתהליך "שלנו" הוא השני </a:t>
            </a:r>
            <a:r>
              <a:rPr lang="he-IL" sz="1800" dirty="0" err="1"/>
              <a:t>מביניהם</a:t>
            </a:r>
            <a:r>
              <a:rPr lang="he-IL" sz="1800" dirty="0"/>
              <a:t>.</a:t>
            </a:r>
          </a:p>
          <a:p>
            <a:pPr lvl="1"/>
            <a:r>
              <a:rPr lang="en-US" sz="1800" dirty="0"/>
              <a:t>67</a:t>
            </a:r>
            <a:r>
              <a:rPr lang="he-IL" sz="1800" dirty="0"/>
              <a:t> – הטרמינל, 699 – הפקודה להצגת התיקיות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xmlns="" id="{4E687C19-0A66-3528-58F0-B7FB3F3D1EA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4818051"/>
            <a:ext cx="13055978" cy="1503501"/>
          </a:xfrm>
          <a:prstGeom prst="rect">
            <a:avLst/>
          </a:prstGeom>
        </p:spPr>
      </p:pic>
      <p:sp>
        <p:nvSpPr>
          <p:cNvPr id="6" name="הסבר: חץ שמאלה 5">
            <a:extLst>
              <a:ext uri="{FF2B5EF4-FFF2-40B4-BE49-F238E27FC236}">
                <a16:creationId xmlns:a16="http://schemas.microsoft.com/office/drawing/2014/main" xmlns="" id="{34FE1F0F-60EC-3E4F-0334-003F9A3310F2}"/>
              </a:ext>
            </a:extLst>
          </p:cNvPr>
          <p:cNvSpPr/>
          <p:nvPr/>
        </p:nvSpPr>
        <p:spPr>
          <a:xfrm rot="18483947">
            <a:off x="-261788" y="4672715"/>
            <a:ext cx="1780221" cy="566536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תיקיות תהליך האב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9" name="הסבר: חץ שמאלה 8">
            <a:extLst>
              <a:ext uri="{FF2B5EF4-FFF2-40B4-BE49-F238E27FC236}">
                <a16:creationId xmlns:a16="http://schemas.microsoft.com/office/drawing/2014/main" xmlns="" id="{EECBCD67-4330-500B-824E-7B5D5923E37E}"/>
              </a:ext>
            </a:extLst>
          </p:cNvPr>
          <p:cNvSpPr/>
          <p:nvPr/>
        </p:nvSpPr>
        <p:spPr>
          <a:xfrm rot="19046918">
            <a:off x="398612" y="4897358"/>
            <a:ext cx="1780221" cy="566536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התהליכים שרצים בפועל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53358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E2C40622-104F-D149-10CA-373E11906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/>
              <a:t>המשך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8B47E1C9-67C4-FCF1-97F9-605F7A89A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he-IL" sz="2200" dirty="0"/>
              <a:t>נבקש לראות את הפרטים עבור כל התהליכים שרצים כעת</a:t>
            </a:r>
          </a:p>
          <a:p>
            <a:pPr lvl="1"/>
            <a:r>
              <a:rPr lang="en-US" sz="1800" dirty="0"/>
              <a:t>UID</a:t>
            </a:r>
            <a:r>
              <a:rPr lang="he-IL" sz="1800" dirty="0"/>
              <a:t> – המשתמש שמנהל את התהליך</a:t>
            </a:r>
          </a:p>
          <a:p>
            <a:pPr lvl="1"/>
            <a:r>
              <a:rPr lang="en-US" sz="1800" dirty="0"/>
              <a:t>PID</a:t>
            </a:r>
            <a:r>
              <a:rPr lang="he-IL" sz="1800" dirty="0"/>
              <a:t> – מספר מזהה של התהליך</a:t>
            </a:r>
          </a:p>
          <a:p>
            <a:pPr lvl="1"/>
            <a:r>
              <a:rPr lang="en-US" sz="1800" dirty="0"/>
              <a:t>PPID</a:t>
            </a:r>
            <a:r>
              <a:rPr lang="he-IL" sz="1800" dirty="0"/>
              <a:t> – מספר מזהה של תהליך האב</a:t>
            </a:r>
          </a:p>
          <a:p>
            <a:pPr lvl="1"/>
            <a:r>
              <a:rPr lang="en-US" sz="1800" dirty="0"/>
              <a:t>C</a:t>
            </a:r>
            <a:r>
              <a:rPr lang="he-IL" sz="1800" dirty="0"/>
              <a:t> – אחוז שימוש ב</a:t>
            </a:r>
            <a:r>
              <a:rPr lang="en-US" sz="1800" dirty="0"/>
              <a:t>CPU</a:t>
            </a:r>
            <a:endParaRPr lang="he-IL" sz="1800" dirty="0"/>
          </a:p>
          <a:p>
            <a:pPr lvl="1"/>
            <a:r>
              <a:rPr lang="en-US" sz="1800" dirty="0"/>
              <a:t>STIME</a:t>
            </a:r>
            <a:r>
              <a:rPr lang="he-IL" sz="1800" dirty="0"/>
              <a:t> – זמן התחלת ביצוע התהליך</a:t>
            </a:r>
          </a:p>
          <a:p>
            <a:pPr lvl="1"/>
            <a:r>
              <a:rPr lang="en-US" sz="1800" dirty="0"/>
              <a:t>TIME</a:t>
            </a:r>
            <a:r>
              <a:rPr lang="he-IL" sz="1800" dirty="0"/>
              <a:t> – זמן ריצה כולל</a:t>
            </a:r>
          </a:p>
          <a:p>
            <a:pPr lvl="1"/>
            <a:r>
              <a:rPr lang="en-US" sz="1800" dirty="0"/>
              <a:t>CMD</a:t>
            </a:r>
            <a:r>
              <a:rPr lang="he-IL" sz="1800" dirty="0"/>
              <a:t> – שורת הפקודה שהפעילה את התהליך</a:t>
            </a:r>
            <a:endParaRPr lang="he-IL" sz="2200" dirty="0"/>
          </a:p>
          <a:p>
            <a:pPr lvl="1"/>
            <a:endParaRPr lang="he-IL" sz="1800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xmlns="" id="{23851F3D-DFD0-788E-D62B-F98B1D563D8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546" y="4579962"/>
            <a:ext cx="12192000" cy="1744244"/>
          </a:xfrm>
          <a:prstGeom prst="rect">
            <a:avLst/>
          </a:prstGeom>
        </p:spPr>
      </p:pic>
      <p:sp>
        <p:nvSpPr>
          <p:cNvPr id="7" name="מלבן: פינות מעוגלות 6">
            <a:extLst>
              <a:ext uri="{FF2B5EF4-FFF2-40B4-BE49-F238E27FC236}">
                <a16:creationId xmlns:a16="http://schemas.microsoft.com/office/drawing/2014/main" xmlns="" id="{E763EFA5-C648-F516-BCCB-BDF828DE80A1}"/>
              </a:ext>
            </a:extLst>
          </p:cNvPr>
          <p:cNvSpPr/>
          <p:nvPr/>
        </p:nvSpPr>
        <p:spPr>
          <a:xfrm>
            <a:off x="8614" y="5675243"/>
            <a:ext cx="6087386" cy="648963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הסבר: חץ שמאלה 8">
            <a:extLst>
              <a:ext uri="{FF2B5EF4-FFF2-40B4-BE49-F238E27FC236}">
                <a16:creationId xmlns:a16="http://schemas.microsoft.com/office/drawing/2014/main" xmlns="" id="{5D597544-19A2-512F-8FCD-E716905D78AC}"/>
              </a:ext>
            </a:extLst>
          </p:cNvPr>
          <p:cNvSpPr/>
          <p:nvPr/>
        </p:nvSpPr>
        <p:spPr>
          <a:xfrm>
            <a:off x="6094454" y="5626344"/>
            <a:ext cx="4268746" cy="746759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אלו שלושת תהליכי המשתמש:</a:t>
            </a:r>
          </a:p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הטרמינל, התהליך שלנו, והפקודה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11" name="מלבן: פינות מעוגלות 10">
            <a:extLst>
              <a:ext uri="{FF2B5EF4-FFF2-40B4-BE49-F238E27FC236}">
                <a16:creationId xmlns:a16="http://schemas.microsoft.com/office/drawing/2014/main" xmlns="" id="{B76ADE5A-B29E-B904-3EFC-913BE59E53DF}"/>
              </a:ext>
            </a:extLst>
          </p:cNvPr>
          <p:cNvSpPr/>
          <p:nvPr/>
        </p:nvSpPr>
        <p:spPr>
          <a:xfrm>
            <a:off x="49254" y="4984363"/>
            <a:ext cx="6087386" cy="648963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הסבר: חץ שמאלה 11">
            <a:extLst>
              <a:ext uri="{FF2B5EF4-FFF2-40B4-BE49-F238E27FC236}">
                <a16:creationId xmlns:a16="http://schemas.microsoft.com/office/drawing/2014/main" xmlns="" id="{9C3AD8CD-9F4D-4E02-004B-56FFD90FA54D}"/>
              </a:ext>
            </a:extLst>
          </p:cNvPr>
          <p:cNvSpPr/>
          <p:nvPr/>
        </p:nvSpPr>
        <p:spPr>
          <a:xfrm>
            <a:off x="6246854" y="4833864"/>
            <a:ext cx="4268746" cy="746759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אלו תהליכי מערכת ההפעלה.</a:t>
            </a:r>
          </a:p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הם קשורים לתהליך </a:t>
            </a:r>
            <a:r>
              <a:rPr lang="en-US" sz="18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init</a:t>
            </a: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.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13" name="הסבר: חץ למטה 12">
            <a:extLst>
              <a:ext uri="{FF2B5EF4-FFF2-40B4-BE49-F238E27FC236}">
                <a16:creationId xmlns:a16="http://schemas.microsoft.com/office/drawing/2014/main" xmlns="" id="{E6192C9D-7F05-662A-0533-2E1CC1BB0F2D}"/>
              </a:ext>
            </a:extLst>
          </p:cNvPr>
          <p:cNvSpPr/>
          <p:nvPr/>
        </p:nvSpPr>
        <p:spPr>
          <a:xfrm>
            <a:off x="155834" y="2979011"/>
            <a:ext cx="3041131" cy="1803151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ניתן לראות שהטרמינל הופעל ממערכת ההפעלה,</a:t>
            </a:r>
          </a:p>
          <a:p>
            <a:pPr algn="ctr"/>
            <a:r>
              <a:rPr lang="he-IL" dirty="0"/>
              <a:t>והוא שהפעיל את שתי פעולות המשתמש האחרות</a:t>
            </a:r>
          </a:p>
        </p:txBody>
      </p:sp>
      <p:sp>
        <p:nvSpPr>
          <p:cNvPr id="14" name="הסבר: חץ למטה 13">
            <a:extLst>
              <a:ext uri="{FF2B5EF4-FFF2-40B4-BE49-F238E27FC236}">
                <a16:creationId xmlns:a16="http://schemas.microsoft.com/office/drawing/2014/main" xmlns="" id="{786CBF9B-0CB6-EFDB-BB07-B74C7636E0C5}"/>
              </a:ext>
            </a:extLst>
          </p:cNvPr>
          <p:cNvSpPr/>
          <p:nvPr/>
        </p:nvSpPr>
        <p:spPr>
          <a:xfrm>
            <a:off x="669036" y="3159760"/>
            <a:ext cx="2831206" cy="1622402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כרגע אף תהליך לא צורך זמן מעבד, כי כל התהליכים כרגע מושהים מפעילות</a:t>
            </a:r>
          </a:p>
        </p:txBody>
      </p:sp>
    </p:spTree>
    <p:extLst>
      <p:ext uri="{BB962C8B-B14F-4D97-AF65-F5344CB8AC3E}">
        <p14:creationId xmlns:p14="http://schemas.microsoft.com/office/powerpoint/2010/main" xmlns="" val="1070726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 animBg="1"/>
      <p:bldP spid="12" grpId="0" animBg="1"/>
      <p:bldP spid="13" grpId="0" animBg="1"/>
      <p:bldP spid="13" grpId="1" animBg="1"/>
      <p:bldP spid="14" grpId="0" animBg="1"/>
      <p:bldP spid="14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xmlns="" id="{7B831B6F-405A-4B47-B9BB-5CA88F2858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2EAB2F61-3801-C7FC-14EC-41D18A699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 fontScale="90000"/>
          </a:bodyPr>
          <a:lstStyle/>
          <a:p>
            <a:r>
              <a:rPr lang="he-IL" sz="5400" dirty="0"/>
              <a:t>הנה המבנה שמיצג תהליך (כולל ה-</a:t>
            </a:r>
            <a:r>
              <a:rPr lang="en-US" sz="5400" dirty="0"/>
              <a:t>PCB</a:t>
            </a:r>
            <a:r>
              <a:rPr lang="he-IL" sz="5400" dirty="0"/>
              <a:t>)</a:t>
            </a:r>
          </a:p>
        </p:txBody>
      </p:sp>
      <p:pic>
        <p:nvPicPr>
          <p:cNvPr id="5" name="תמונה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xmlns="" id="{8E749C8F-8F47-5FCA-5FF9-606FCFE2D5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b="3273"/>
          <a:stretch/>
        </p:blipFill>
        <p:spPr>
          <a:xfrm>
            <a:off x="880791" y="640080"/>
            <a:ext cx="4959258" cy="5577840"/>
          </a:xfrm>
          <a:prstGeom prst="rect">
            <a:avLst/>
          </a:pr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xmlns="" id="{953EE71A-6488-4203-A7C4-77102FD0DCC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6E7959FC-BE0B-8A51-ABEA-D734731B5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anchor="t">
            <a:normAutofit/>
          </a:bodyPr>
          <a:lstStyle/>
          <a:p>
            <a:r>
              <a:rPr lang="he-IL" sz="2200" dirty="0"/>
              <a:t>נבקש לצפות בתוכן התיקיה של התהליך שלנו  (ע"י  </a:t>
            </a:r>
            <a:r>
              <a:rPr lang="en-US" sz="2200" dirty="0"/>
              <a:t>ls /proc/698 –l</a:t>
            </a:r>
            <a:r>
              <a:rPr lang="he-IL" sz="2200" dirty="0"/>
              <a:t>)</a:t>
            </a:r>
          </a:p>
          <a:p>
            <a:r>
              <a:rPr lang="he-IL" sz="2200" dirty="0"/>
              <a:t>נקבל רשימה ארוכה שהיא "השתקפות" של התהליך</a:t>
            </a:r>
          </a:p>
          <a:p>
            <a:pPr lvl="1"/>
            <a:r>
              <a:rPr lang="he-IL" sz="1800" dirty="0"/>
              <a:t>המבנה נמצא ב</a:t>
            </a:r>
            <a:r>
              <a:rPr lang="en-US" sz="1800" dirty="0"/>
              <a:t>RAM</a:t>
            </a:r>
            <a:r>
              <a:rPr lang="he-IL" sz="1800" dirty="0"/>
              <a:t> ואין אליו גישה.</a:t>
            </a:r>
          </a:p>
          <a:p>
            <a:pPr lvl="1"/>
            <a:r>
              <a:rPr lang="he-IL" sz="1800" dirty="0"/>
              <a:t>אנו רואים עותק שהוא מייצר עבור הדיסק (הזיכרון החיצוני)</a:t>
            </a:r>
          </a:p>
          <a:p>
            <a:endParaRPr lang="he-IL" sz="2200" dirty="0"/>
          </a:p>
          <a:p>
            <a:r>
              <a:rPr lang="he-IL" sz="2200" dirty="0"/>
              <a:t>ניתן לראות איזה קבצים ואזורי זיכרון משמשים ומה ההרשאות שלהם.</a:t>
            </a:r>
          </a:p>
        </p:txBody>
      </p:sp>
    </p:spTree>
    <p:extLst>
      <p:ext uri="{BB962C8B-B14F-4D97-AF65-F5344CB8AC3E}">
        <p14:creationId xmlns:p14="http://schemas.microsoft.com/office/powerpoint/2010/main" xmlns="" val="3386860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xmlns="" id="{2C61293E-6EBE-43EF-A52C-9BEBFD7679D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2EAB2F61-3801-C7FC-14EC-41D18A699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he-IL" sz="5400" dirty="0"/>
              <a:t>נציץ בקובץ ה</a:t>
            </a:r>
            <a:r>
              <a:rPr lang="en-US" sz="5400" dirty="0"/>
              <a:t>status</a:t>
            </a:r>
            <a:endParaRPr lang="he-IL" sz="5400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xmlns="" id="{5B383CEA-2C7F-A09C-6F41-1D9FC228D7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597" r="3" b="663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7" name="sketchy line">
            <a:extLst>
              <a:ext uri="{FF2B5EF4-FFF2-40B4-BE49-F238E27FC236}">
                <a16:creationId xmlns:a16="http://schemas.microsoft.com/office/drawing/2014/main" xmlns="" id="{21540236-BFD5-4A9D-8840-4703E7F768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6E7959FC-BE0B-8A51-ABEA-D734731B5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he-IL" sz="2400" dirty="0"/>
              <a:t>נקבל נתונים על סביבת ההרצה</a:t>
            </a:r>
          </a:p>
          <a:p>
            <a:pPr lvl="1"/>
            <a:r>
              <a:rPr lang="he-IL" sz="2000" dirty="0"/>
              <a:t>מאחר שהתהליך כרגע תוך כדי ריצה</a:t>
            </a:r>
          </a:p>
          <a:p>
            <a:r>
              <a:rPr lang="he-IL" sz="2400" dirty="0"/>
              <a:t>רוב הנתונים כרגע לא ברורים ולא שימושיים לנו</a:t>
            </a:r>
          </a:p>
          <a:p>
            <a:endParaRPr lang="he-IL" sz="2400" dirty="0"/>
          </a:p>
          <a:p>
            <a:r>
              <a:rPr lang="he-IL" sz="2400" dirty="0"/>
              <a:t>אך ניתן לחפש מידע בתיקיה זו במקרה הצורך</a:t>
            </a:r>
          </a:p>
        </p:txBody>
      </p:sp>
      <p:sp>
        <p:nvSpPr>
          <p:cNvPr id="6" name="מלבן: פינות מעוגלות 5">
            <a:extLst>
              <a:ext uri="{FF2B5EF4-FFF2-40B4-BE49-F238E27FC236}">
                <a16:creationId xmlns:a16="http://schemas.microsoft.com/office/drawing/2014/main" xmlns="" id="{798937AC-A19E-FA5A-32CF-FE8827CC3EAA}"/>
              </a:ext>
            </a:extLst>
          </p:cNvPr>
          <p:cNvSpPr/>
          <p:nvPr/>
        </p:nvSpPr>
        <p:spPr>
          <a:xfrm>
            <a:off x="-5171" y="1051347"/>
            <a:ext cx="1463857" cy="418223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הסבר: חץ שמאלה 6">
            <a:extLst>
              <a:ext uri="{FF2B5EF4-FFF2-40B4-BE49-F238E27FC236}">
                <a16:creationId xmlns:a16="http://schemas.microsoft.com/office/drawing/2014/main" xmlns="" id="{CCF6254F-72E3-BF42-172A-AD0DE40CE442}"/>
              </a:ext>
            </a:extLst>
          </p:cNvPr>
          <p:cNvSpPr/>
          <p:nvPr/>
        </p:nvSpPr>
        <p:spPr>
          <a:xfrm>
            <a:off x="1827254" y="1034748"/>
            <a:ext cx="2657660" cy="434822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מזהי התהליך והאב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9" name="מלבן: פינות מעוגלות 8">
            <a:extLst>
              <a:ext uri="{FF2B5EF4-FFF2-40B4-BE49-F238E27FC236}">
                <a16:creationId xmlns:a16="http://schemas.microsoft.com/office/drawing/2014/main" xmlns="" id="{C7FC04C1-9D8D-C84A-2B07-FE7790595FC6}"/>
              </a:ext>
            </a:extLst>
          </p:cNvPr>
          <p:cNvSpPr/>
          <p:nvPr/>
        </p:nvSpPr>
        <p:spPr>
          <a:xfrm>
            <a:off x="49255" y="3108745"/>
            <a:ext cx="1855745" cy="1114912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הסבר: חץ שמאלה 10">
            <a:extLst>
              <a:ext uri="{FF2B5EF4-FFF2-40B4-BE49-F238E27FC236}">
                <a16:creationId xmlns:a16="http://schemas.microsoft.com/office/drawing/2014/main" xmlns="" id="{D5C8766F-5278-0ED3-B4ED-81759932E108}"/>
              </a:ext>
            </a:extLst>
          </p:cNvPr>
          <p:cNvSpPr/>
          <p:nvPr/>
        </p:nvSpPr>
        <p:spPr>
          <a:xfrm>
            <a:off x="1979654" y="3288085"/>
            <a:ext cx="2004517" cy="696081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נתונים על אזורי זיכרון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12" name="מלבן: פינות מעוגלות 11">
            <a:extLst>
              <a:ext uri="{FF2B5EF4-FFF2-40B4-BE49-F238E27FC236}">
                <a16:creationId xmlns:a16="http://schemas.microsoft.com/office/drawing/2014/main" xmlns="" id="{544A35D9-C892-26E2-291E-3D7E17D11D90}"/>
              </a:ext>
            </a:extLst>
          </p:cNvPr>
          <p:cNvSpPr/>
          <p:nvPr/>
        </p:nvSpPr>
        <p:spPr>
          <a:xfrm>
            <a:off x="-48716" y="6368143"/>
            <a:ext cx="1855745" cy="261258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הסבר: חץ שמאלה 12">
            <a:extLst>
              <a:ext uri="{FF2B5EF4-FFF2-40B4-BE49-F238E27FC236}">
                <a16:creationId xmlns:a16="http://schemas.microsoft.com/office/drawing/2014/main" xmlns="" id="{1054CD63-1B2B-087E-2997-1F195D2C416A}"/>
              </a:ext>
            </a:extLst>
          </p:cNvPr>
          <p:cNvSpPr/>
          <p:nvPr/>
        </p:nvSpPr>
        <p:spPr>
          <a:xfrm>
            <a:off x="1979654" y="6190488"/>
            <a:ext cx="4116346" cy="482451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כמה </a:t>
            </a:r>
            <a:r>
              <a:rPr lang="he-IL" sz="18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תהליכונים</a:t>
            </a: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מריץ התהליך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19477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xmlns="" id="{32AEEBC8-9D30-42EF-95F2-386C2653FB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127FBE19-EF89-9CFC-5620-14635D25B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he-IL" sz="4800" dirty="0"/>
              <a:t>נציץ בקובץ </a:t>
            </a:r>
            <a:r>
              <a:rPr lang="en-US" sz="4800" dirty="0"/>
              <a:t>maps</a:t>
            </a:r>
            <a:endParaRPr lang="he-IL" sz="4800" dirty="0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xmlns="" id="{2E92FA66-67D7-4CB4-94D3-E643A9AD47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47EAE4DF-9279-D569-65D7-40822C2F9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415834"/>
            <a:ext cx="6894576" cy="1463040"/>
          </a:xfrm>
        </p:spPr>
        <p:txBody>
          <a:bodyPr anchor="ctr">
            <a:normAutofit/>
          </a:bodyPr>
          <a:lstStyle/>
          <a:p>
            <a:r>
              <a:rPr lang="he-IL" sz="2200" dirty="0"/>
              <a:t>כאן נוכל לראות את אזורי הזיכרון של התהליך (בכתובות וירטואליות, כמובן), והרשאות.</a:t>
            </a:r>
          </a:p>
        </p:txBody>
      </p:sp>
      <p:pic>
        <p:nvPicPr>
          <p:cNvPr id="5" name="תמונה 4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xmlns="" id="{87431DEF-55EB-21B2-EC0F-2437292881D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84162" y="2395728"/>
            <a:ext cx="10023676" cy="3959352"/>
          </a:xfrm>
          <a:prstGeom prst="rect">
            <a:avLst/>
          </a:prstGeom>
        </p:spPr>
      </p:pic>
      <p:sp>
        <p:nvSpPr>
          <p:cNvPr id="6" name="מלבן: פינות מעוגלות 5">
            <a:extLst>
              <a:ext uri="{FF2B5EF4-FFF2-40B4-BE49-F238E27FC236}">
                <a16:creationId xmlns:a16="http://schemas.microsoft.com/office/drawing/2014/main" xmlns="" id="{BDB76DB6-9875-7863-4551-B4C541E4F8AF}"/>
              </a:ext>
            </a:extLst>
          </p:cNvPr>
          <p:cNvSpPr/>
          <p:nvPr/>
        </p:nvSpPr>
        <p:spPr>
          <a:xfrm>
            <a:off x="3108144" y="2549028"/>
            <a:ext cx="5374692" cy="266430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הסבר: חץ שמאלה 6">
            <a:extLst>
              <a:ext uri="{FF2B5EF4-FFF2-40B4-BE49-F238E27FC236}">
                <a16:creationId xmlns:a16="http://schemas.microsoft.com/office/drawing/2014/main" xmlns="" id="{C061C291-3403-0DBB-FF5E-3896D2A40C41}"/>
              </a:ext>
            </a:extLst>
          </p:cNvPr>
          <p:cNvSpPr/>
          <p:nvPr/>
        </p:nvSpPr>
        <p:spPr>
          <a:xfrm>
            <a:off x="8619939" y="2199906"/>
            <a:ext cx="2928932" cy="51063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זה קוד התהליך שלנו.</a:t>
            </a:r>
          </a:p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סימן: ניתן להריץ אותו.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8" name="מלבן: פינות מעוגלות 7">
            <a:extLst>
              <a:ext uri="{FF2B5EF4-FFF2-40B4-BE49-F238E27FC236}">
                <a16:creationId xmlns:a16="http://schemas.microsoft.com/office/drawing/2014/main" xmlns="" id="{3172E0EB-9630-037F-D1AC-B857E06737D1}"/>
              </a:ext>
            </a:extLst>
          </p:cNvPr>
          <p:cNvSpPr/>
          <p:nvPr/>
        </p:nvSpPr>
        <p:spPr>
          <a:xfrm>
            <a:off x="3108144" y="3216633"/>
            <a:ext cx="5374692" cy="385767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הסבר: חץ שמאלה 10">
            <a:extLst>
              <a:ext uri="{FF2B5EF4-FFF2-40B4-BE49-F238E27FC236}">
                <a16:creationId xmlns:a16="http://schemas.microsoft.com/office/drawing/2014/main" xmlns="" id="{1F9DED30-EAF2-2285-C249-5F6AF55F1EDD}"/>
              </a:ext>
            </a:extLst>
          </p:cNvPr>
          <p:cNvSpPr/>
          <p:nvPr/>
        </p:nvSpPr>
        <p:spPr>
          <a:xfrm>
            <a:off x="8663480" y="2874823"/>
            <a:ext cx="2928932" cy="1044034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אזור המידע של התהליך, ואזור הערימה</a:t>
            </a:r>
          </a:p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ניתן לקרוא ולכתוב, אך לא להריץ כמובן.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13" name="מלבן: פינות מעוגלות 12">
            <a:extLst>
              <a:ext uri="{FF2B5EF4-FFF2-40B4-BE49-F238E27FC236}">
                <a16:creationId xmlns:a16="http://schemas.microsoft.com/office/drawing/2014/main" xmlns="" id="{496570F2-C782-2174-F751-AECE0EAA6696}"/>
              </a:ext>
            </a:extLst>
          </p:cNvPr>
          <p:cNvSpPr/>
          <p:nvPr/>
        </p:nvSpPr>
        <p:spPr>
          <a:xfrm>
            <a:off x="3173456" y="5709464"/>
            <a:ext cx="5374692" cy="266430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הסבר: חץ שמאלה 13">
            <a:extLst>
              <a:ext uri="{FF2B5EF4-FFF2-40B4-BE49-F238E27FC236}">
                <a16:creationId xmlns:a16="http://schemas.microsoft.com/office/drawing/2014/main" xmlns="" id="{27844441-D4A2-4E82-8549-89E861A66801}"/>
              </a:ext>
            </a:extLst>
          </p:cNvPr>
          <p:cNvSpPr/>
          <p:nvPr/>
        </p:nvSpPr>
        <p:spPr>
          <a:xfrm>
            <a:off x="8613463" y="5601601"/>
            <a:ext cx="2928932" cy="407131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בדומה, אזור המחסנית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15" name="מלבן: פינות מעוגלות 14">
            <a:extLst>
              <a:ext uri="{FF2B5EF4-FFF2-40B4-BE49-F238E27FC236}">
                <a16:creationId xmlns:a16="http://schemas.microsoft.com/office/drawing/2014/main" xmlns="" id="{081979C1-EE36-EB74-6C4D-4F48E04F3731}"/>
              </a:ext>
            </a:extLst>
          </p:cNvPr>
          <p:cNvSpPr/>
          <p:nvPr/>
        </p:nvSpPr>
        <p:spPr>
          <a:xfrm>
            <a:off x="3108143" y="3702312"/>
            <a:ext cx="7875543" cy="2004204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תרשים זרימה: תהליך 15">
            <a:extLst>
              <a:ext uri="{FF2B5EF4-FFF2-40B4-BE49-F238E27FC236}">
                <a16:creationId xmlns:a16="http://schemas.microsoft.com/office/drawing/2014/main" xmlns="" id="{844CA322-E884-2E67-400C-1E88E5A9B4D4}"/>
              </a:ext>
            </a:extLst>
          </p:cNvPr>
          <p:cNvSpPr/>
          <p:nvPr/>
        </p:nvSpPr>
        <p:spPr>
          <a:xfrm>
            <a:off x="4654295" y="4142181"/>
            <a:ext cx="3442748" cy="1124466"/>
          </a:xfrm>
          <a:prstGeom prst="flowChartProcess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אזורים המכילים מידע מ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dll</a:t>
            </a: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 שונים.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עשוי להיות שונה ממערכת למערכת</a:t>
            </a:r>
            <a:endParaRPr lang="en-US" dirty="0">
              <a:solidFill>
                <a:srgbClr val="000000"/>
              </a:solidFill>
              <a:ea typeface="Times New Roman" panose="02020603050405020304" pitchFamily="18" charset="0"/>
            </a:endParaRPr>
          </a:p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כאן, למשל: </a:t>
            </a:r>
            <a:r>
              <a:rPr lang="en-US" sz="18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libc</a:t>
            </a: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– ספריה של </a:t>
            </a:r>
            <a:r>
              <a:rPr lang="en-US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</a:t>
            </a:r>
            <a:endParaRPr lang="he-IL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Linux –x86</a:t>
            </a: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 – ספרית מערכת הפעלה</a:t>
            </a:r>
          </a:p>
        </p:txBody>
      </p:sp>
    </p:spTree>
    <p:extLst>
      <p:ext uri="{BB962C8B-B14F-4D97-AF65-F5344CB8AC3E}">
        <p14:creationId xmlns:p14="http://schemas.microsoft.com/office/powerpoint/2010/main" xmlns="" val="338525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xmlns="" id="{5AC1364A-3E3D-4F0D-8776-78AF3A270D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2EAB2F61-3801-C7FC-14EC-41D18A699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7501" y="329184"/>
            <a:ext cx="6755626" cy="1783080"/>
          </a:xfrm>
        </p:spPr>
        <p:txBody>
          <a:bodyPr anchor="b">
            <a:normAutofit/>
          </a:bodyPr>
          <a:lstStyle/>
          <a:p>
            <a:r>
              <a:rPr lang="he-IL" sz="5400" dirty="0"/>
              <a:t>מה עם הקבצים?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xmlns="" id="{3FB94697-1A43-82E8-87D7-EB599CC0896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3268853"/>
            <a:ext cx="5638245" cy="3030557"/>
          </a:xfrm>
          <a:prstGeom prst="rect">
            <a:avLst/>
          </a:prstGeom>
        </p:spPr>
      </p:pic>
      <p:sp>
        <p:nvSpPr>
          <p:cNvPr id="27" name="sketchy line">
            <a:extLst>
              <a:ext uri="{FF2B5EF4-FFF2-40B4-BE49-F238E27FC236}">
                <a16:creationId xmlns:a16="http://schemas.microsoft.com/office/drawing/2014/main" xmlns="" id="{3FCFB1DE-0B7E-48CC-BA90-B2AB0889F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97494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xmlns="" id="{17D7BB98-FCEE-11B9-E545-8B3C933C2A1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b="5102"/>
          <a:stretch/>
        </p:blipFill>
        <p:spPr>
          <a:xfrm>
            <a:off x="0" y="558590"/>
            <a:ext cx="5638246" cy="1324268"/>
          </a:xfrm>
          <a:prstGeom prst="rect">
            <a:avLst/>
          </a:prstGeom>
        </p:spPr>
      </p:pic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6E7959FC-BE0B-8A51-ABEA-D734731B5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4874" y="2706624"/>
            <a:ext cx="5638245" cy="3483864"/>
          </a:xfrm>
        </p:spPr>
        <p:txBody>
          <a:bodyPr>
            <a:normAutofit/>
          </a:bodyPr>
          <a:lstStyle/>
          <a:p>
            <a:r>
              <a:rPr lang="he-IL" sz="2200" dirty="0">
                <a:solidFill>
                  <a:schemeClr val="bg2">
                    <a:lumMod val="75000"/>
                  </a:schemeClr>
                </a:solidFill>
              </a:rPr>
              <a:t>נבקש לעבור לשורת הפקודה (כך ניתן לראות מה הנתונים הוכנסו כ</a:t>
            </a:r>
            <a:r>
              <a:rPr lang="en-US" sz="2200" dirty="0" err="1">
                <a:solidFill>
                  <a:schemeClr val="bg2">
                    <a:lumMod val="75000"/>
                  </a:schemeClr>
                </a:solidFill>
              </a:rPr>
              <a:t>argv</a:t>
            </a:r>
            <a:r>
              <a:rPr lang="he-IL" sz="2200" dirty="0">
                <a:solidFill>
                  <a:schemeClr val="bg2">
                    <a:lumMod val="75000"/>
                  </a:schemeClr>
                </a:solidFill>
              </a:rPr>
              <a:t> ו</a:t>
            </a:r>
            <a:r>
              <a:rPr lang="en-US" sz="2200" dirty="0" err="1">
                <a:solidFill>
                  <a:schemeClr val="bg2">
                    <a:lumMod val="75000"/>
                  </a:schemeClr>
                </a:solidFill>
              </a:rPr>
              <a:t>argc</a:t>
            </a:r>
            <a:r>
              <a:rPr lang="he-IL" sz="2200" dirty="0">
                <a:solidFill>
                  <a:schemeClr val="bg2">
                    <a:lumMod val="75000"/>
                  </a:schemeClr>
                </a:solidFill>
              </a:rPr>
              <a:t>)</a:t>
            </a:r>
          </a:p>
          <a:p>
            <a:r>
              <a:rPr lang="he-IL" sz="2200" dirty="0"/>
              <a:t>נבקש לראות את כל הקבצים הפתוחים עם הרשאותיהם</a:t>
            </a:r>
          </a:p>
          <a:p>
            <a:r>
              <a:rPr lang="he-IL" sz="2200" dirty="0"/>
              <a:t>המערכת נותנת מספרים רץ לכל קובץ שנפתח </a:t>
            </a:r>
          </a:p>
          <a:p>
            <a:pPr lvl="1"/>
            <a:r>
              <a:rPr lang="he-IL" sz="2000" dirty="0"/>
              <a:t>אחרי שהקובץ נסגר – לעיתים המערכת תמחזר את המספר הרץ, לפי הצורך</a:t>
            </a:r>
          </a:p>
          <a:p>
            <a:r>
              <a:rPr lang="he-IL" sz="2200" dirty="0"/>
              <a:t>לאחר שנמשיך בהרצת התהליך, נוכל לראות את פרטי הקבצים החדשים שנפתחו</a:t>
            </a:r>
          </a:p>
        </p:txBody>
      </p:sp>
    </p:spTree>
    <p:extLst>
      <p:ext uri="{BB962C8B-B14F-4D97-AF65-F5344CB8AC3E}">
        <p14:creationId xmlns:p14="http://schemas.microsoft.com/office/powerpoint/2010/main" xmlns="" val="2315875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xmlns="" id="{2B97F24A-32CE-4C1C-A50D-3016B394D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56F11EC8-045E-2FCA-8A0A-1922618AF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sz="5000" kern="1200">
                <a:latin typeface="+mj-lt"/>
                <a:ea typeface="+mj-ea"/>
                <a:cs typeface="+mj-cs"/>
              </a:rPr>
              <a:t>איפה נמצאים הקבצים?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xmlns="" id="{CD8B4F24-440B-49E9-B85D-733523DC06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FD08C1AF-60D4-E8F1-EA92-DC096DD48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2200" kern="1200" dirty="0" err="1">
                <a:latin typeface="+mn-lt"/>
                <a:ea typeface="+mn-ea"/>
                <a:cs typeface="+mn-cs"/>
              </a:rPr>
              <a:t>בתוך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תיקיית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 smtClean="0">
                <a:latin typeface="+mn-lt"/>
                <a:ea typeface="+mn-ea"/>
                <a:cs typeface="+mn-cs"/>
              </a:rPr>
              <a:t>התהליך</a:t>
            </a:r>
            <a:r>
              <a:rPr lang="he-IL" sz="2200" kern="1200" dirty="0" smtClean="0">
                <a:latin typeface="+mn-lt"/>
                <a:ea typeface="+mn-ea"/>
                <a:cs typeface="+mn-cs"/>
              </a:rPr>
              <a:t>(כי לא </a:t>
            </a:r>
            <a:r>
              <a:rPr lang="he-IL" sz="2200" kern="1200" dirty="0" err="1" smtClean="0">
                <a:latin typeface="+mn-lt"/>
                <a:ea typeface="+mn-ea"/>
                <a:cs typeface="+mn-cs"/>
              </a:rPr>
              <a:t>צויין</a:t>
            </a:r>
            <a:r>
              <a:rPr lang="he-IL" sz="2200" kern="1200" dirty="0" smtClean="0">
                <a:latin typeface="+mn-lt"/>
                <a:ea typeface="+mn-ea"/>
                <a:cs typeface="+mn-cs"/>
              </a:rPr>
              <a:t> נתיב)</a:t>
            </a:r>
            <a:endParaRPr lang="he-IL" sz="2200" kern="1200" dirty="0">
              <a:latin typeface="+mn-lt"/>
              <a:ea typeface="+mn-ea"/>
              <a:cs typeface="+mn-cs"/>
            </a:endParaRPr>
          </a:p>
          <a:p>
            <a:pPr algn="r"/>
            <a:r>
              <a:rPr lang="he-IL" sz="2200" dirty="0"/>
              <a:t>רואים שנוצרו נכון לזמן ההרצה</a:t>
            </a:r>
          </a:p>
          <a:p>
            <a:pPr algn="r"/>
            <a:r>
              <a:rPr lang="he-IL" sz="2200" kern="1200" dirty="0">
                <a:latin typeface="+mn-lt"/>
                <a:ea typeface="+mn-ea"/>
                <a:cs typeface="+mn-cs"/>
              </a:rPr>
              <a:t>רואים שאכן ההרשאות לפי מה שקבענו לתת להם בקוד (0600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(</a:t>
            </a:r>
            <a:endParaRPr lang="he-IL" sz="2200" kern="1200" dirty="0">
              <a:latin typeface="+mn-lt"/>
              <a:ea typeface="+mn-ea"/>
              <a:cs typeface="+mn-cs"/>
            </a:endParaRPr>
          </a:p>
          <a:p>
            <a:pPr lvl="1"/>
            <a:r>
              <a:rPr lang="he-IL" sz="1800" dirty="0"/>
              <a:t>הרשאת קריאה וכתיבה לבעלים בלבד.</a:t>
            </a:r>
            <a:endParaRPr lang="en-US" sz="1800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xmlns="" id="{9FF8464A-8D7D-1322-4C91-41D33B2FF61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15357" y="640080"/>
            <a:ext cx="5981598" cy="5577840"/>
          </a:xfrm>
          <a:prstGeom prst="rect">
            <a:avLst/>
          </a:prstGeom>
        </p:spPr>
      </p:pic>
      <p:sp>
        <p:nvSpPr>
          <p:cNvPr id="6" name="מלבן: פינות מעוגלות 5">
            <a:extLst>
              <a:ext uri="{FF2B5EF4-FFF2-40B4-BE49-F238E27FC236}">
                <a16:creationId xmlns:a16="http://schemas.microsoft.com/office/drawing/2014/main" xmlns="" id="{818BB4CA-3791-97A9-A9A9-CA1876C40E03}"/>
              </a:ext>
            </a:extLst>
          </p:cNvPr>
          <p:cNvSpPr/>
          <p:nvPr/>
        </p:nvSpPr>
        <p:spPr>
          <a:xfrm>
            <a:off x="5157176" y="4245427"/>
            <a:ext cx="5706766" cy="838200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3858269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7">
            <a:extLst>
              <a:ext uri="{FF2B5EF4-FFF2-40B4-BE49-F238E27FC236}">
                <a16:creationId xmlns:a16="http://schemas.microsoft.com/office/drawing/2014/main" xmlns="" id="{7B831B6F-405A-4B47-B9BB-5CA88F2858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2A34CADC-7644-775F-D741-AB0DADDF2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he-IL" sz="5400"/>
              <a:t>נמשיך בהרצה</a:t>
            </a: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xmlns="" id="{1879C438-9EF8-BDDF-8732-8E3AD8B0EAB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1"/>
            <a:ext cx="6291943" cy="6876441"/>
          </a:xfrm>
          <a:prstGeom prst="rect">
            <a:avLst/>
          </a:prstGeom>
        </p:spPr>
      </p:pic>
      <p:sp>
        <p:nvSpPr>
          <p:cNvPr id="23" name="sketch line">
            <a:extLst>
              <a:ext uri="{FF2B5EF4-FFF2-40B4-BE49-F238E27FC236}">
                <a16:creationId xmlns:a16="http://schemas.microsoft.com/office/drawing/2014/main" xmlns="" id="{953EE71A-6488-4203-A7C4-77102FD0DCC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460FB8CD-B858-F22E-674C-42DF0FB29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anchor="t">
            <a:normAutofit fontScale="92500" lnSpcReduction="20000"/>
          </a:bodyPr>
          <a:lstStyle/>
          <a:p>
            <a:r>
              <a:rPr lang="he-IL" sz="2400" dirty="0"/>
              <a:t>כעת נעבור לסגירת הקבצים.</a:t>
            </a:r>
          </a:p>
          <a:p>
            <a:r>
              <a:rPr lang="he-IL" sz="2400" dirty="0"/>
              <a:t>לאחר סגירה של שני קבצים נבדוק שוב את מצב קבצי המערכת</a:t>
            </a:r>
          </a:p>
          <a:p>
            <a:pPr lvl="1"/>
            <a:r>
              <a:rPr lang="he-IL" sz="2000" dirty="0"/>
              <a:t>רק קובץ 5 עדיין פתוח</a:t>
            </a:r>
          </a:p>
          <a:p>
            <a:r>
              <a:rPr lang="he-IL" sz="2400" dirty="0"/>
              <a:t>לאחר סגירת הקובץ השלישי, ניתן לראות שאין קבצים פתוחים, אך עדיין יש אזורי זיכרון בשימוש</a:t>
            </a:r>
          </a:p>
          <a:p>
            <a:endParaRPr lang="he-IL" sz="2400" dirty="0"/>
          </a:p>
          <a:p>
            <a:r>
              <a:rPr lang="he-IL" sz="2400" dirty="0"/>
              <a:t>רק עם סיום הרצת התהליך, נמחק כל ה</a:t>
            </a:r>
            <a:r>
              <a:rPr lang="en-US" sz="2400" dirty="0"/>
              <a:t>PCB</a:t>
            </a:r>
            <a:r>
              <a:rPr lang="he-IL" sz="2400" dirty="0"/>
              <a:t>, ואין יותר גישה לאזורי הזיכרון שלו. </a:t>
            </a:r>
          </a:p>
        </p:txBody>
      </p:sp>
    </p:spTree>
    <p:extLst>
      <p:ext uri="{BB962C8B-B14F-4D97-AF65-F5344CB8AC3E}">
        <p14:creationId xmlns:p14="http://schemas.microsoft.com/office/powerpoint/2010/main" xmlns="" val="410933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xmlns="" id="{A6D37EE4-EA1B-46EE-A54B-5233C63C96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1C73C32E-C4A3-0167-2CBE-BD42DF242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47013" cy="1434415"/>
          </a:xfrm>
        </p:spPr>
        <p:txBody>
          <a:bodyPr anchor="b">
            <a:normAutofit/>
          </a:bodyPr>
          <a:lstStyle/>
          <a:p>
            <a:r>
              <a:rPr lang="he-IL" sz="5400" dirty="0">
                <a:cs typeface="+mn-cs"/>
              </a:rPr>
              <a:t>60 שניות של מושג בקצרה - </a:t>
            </a:r>
            <a:r>
              <a:rPr lang="he-IL" sz="6000" b="1" dirty="0">
                <a:cs typeface="+mn-cs"/>
              </a:rPr>
              <a:t>זומבי</a:t>
            </a:r>
            <a:endParaRPr lang="he-IL" sz="5400" b="1" dirty="0">
              <a:cs typeface="+mn-cs"/>
            </a:endParaRPr>
          </a:p>
        </p:txBody>
      </p:sp>
      <p:sp>
        <p:nvSpPr>
          <p:cNvPr id="29" name="sketch line">
            <a:extLst>
              <a:ext uri="{FF2B5EF4-FFF2-40B4-BE49-F238E27FC236}">
                <a16:creationId xmlns:a16="http://schemas.microsoft.com/office/drawing/2014/main" xmlns="" id="{927D5270-6648-4CC1-8F78-48BE299CAC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72493" y="1767709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11" descr="נורה על רקע צהוב עם קרני אור וחוט משורטטים">
            <a:extLst>
              <a:ext uri="{FF2B5EF4-FFF2-40B4-BE49-F238E27FC236}">
                <a16:creationId xmlns:a16="http://schemas.microsoft.com/office/drawing/2014/main" xmlns="" id="{3AB74B1D-6E33-0336-3E00-2E0E950817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40173" r="1856" b="-2"/>
          <a:stretch/>
        </p:blipFill>
        <p:spPr>
          <a:xfrm>
            <a:off x="572492" y="2002056"/>
            <a:ext cx="3943849" cy="4184060"/>
          </a:xfrm>
          <a:custGeom>
            <a:avLst/>
            <a:gdLst/>
            <a:ahLst/>
            <a:cxnLst/>
            <a:rect l="l" t="t" r="r" b="b"/>
            <a:pathLst>
              <a:path w="3807743" h="6307845">
                <a:moveTo>
                  <a:pt x="723201" y="386"/>
                </a:moveTo>
                <a:cubicBezTo>
                  <a:pt x="853884" y="-4204"/>
                  <a:pt x="1013493" y="33912"/>
                  <a:pt x="1176100" y="22622"/>
                </a:cubicBezTo>
                <a:cubicBezTo>
                  <a:pt x="1230302" y="18859"/>
                  <a:pt x="1281736" y="20622"/>
                  <a:pt x="1331852" y="24473"/>
                </a:cubicBezTo>
                <a:lnTo>
                  <a:pt x="1439547" y="34944"/>
                </a:lnTo>
                <a:lnTo>
                  <a:pt x="1484197" y="36226"/>
                </a:lnTo>
                <a:cubicBezTo>
                  <a:pt x="1535166" y="35421"/>
                  <a:pt x="1586369" y="31625"/>
                  <a:pt x="1636625" y="22622"/>
                </a:cubicBezTo>
                <a:cubicBezTo>
                  <a:pt x="1686882" y="13619"/>
                  <a:pt x="1729837" y="10653"/>
                  <a:pt x="1768740" y="10885"/>
                </a:cubicBezTo>
                <a:lnTo>
                  <a:pt x="1829538" y="15086"/>
                </a:lnTo>
                <a:lnTo>
                  <a:pt x="1869968" y="7996"/>
                </a:lnTo>
                <a:cubicBezTo>
                  <a:pt x="1953577" y="-31"/>
                  <a:pt x="2036989" y="9808"/>
                  <a:pt x="2112925" y="20118"/>
                </a:cubicBezTo>
                <a:lnTo>
                  <a:pt x="2119331" y="20977"/>
                </a:lnTo>
                <a:lnTo>
                  <a:pt x="2221855" y="13374"/>
                </a:lnTo>
                <a:cubicBezTo>
                  <a:pt x="2261207" y="12845"/>
                  <a:pt x="2298379" y="14359"/>
                  <a:pt x="2333484" y="16393"/>
                </a:cubicBezTo>
                <a:lnTo>
                  <a:pt x="2372613" y="18812"/>
                </a:lnTo>
                <a:lnTo>
                  <a:pt x="2404945" y="9387"/>
                </a:lnTo>
                <a:cubicBezTo>
                  <a:pt x="2452532" y="1754"/>
                  <a:pt x="2506192" y="9333"/>
                  <a:pt x="2561622" y="17814"/>
                </a:cubicBezTo>
                <a:lnTo>
                  <a:pt x="2583950" y="20591"/>
                </a:lnTo>
                <a:lnTo>
                  <a:pt x="2643527" y="20319"/>
                </a:lnTo>
                <a:cubicBezTo>
                  <a:pt x="2669677" y="20426"/>
                  <a:pt x="2697963" y="20717"/>
                  <a:pt x="2727392" y="21103"/>
                </a:cubicBezTo>
                <a:lnTo>
                  <a:pt x="2786908" y="21989"/>
                </a:lnTo>
                <a:lnTo>
                  <a:pt x="2846459" y="13267"/>
                </a:lnTo>
                <a:cubicBezTo>
                  <a:pt x="2896401" y="10176"/>
                  <a:pt x="2960607" y="12733"/>
                  <a:pt x="3036361" y="17072"/>
                </a:cubicBezTo>
                <a:lnTo>
                  <a:pt x="3129100" y="22671"/>
                </a:lnTo>
                <a:lnTo>
                  <a:pt x="3130653" y="22622"/>
                </a:lnTo>
                <a:cubicBezTo>
                  <a:pt x="3178874" y="19804"/>
                  <a:pt x="3260845" y="26231"/>
                  <a:pt x="3352422" y="32691"/>
                </a:cubicBezTo>
                <a:lnTo>
                  <a:pt x="3362608" y="33356"/>
                </a:lnTo>
                <a:lnTo>
                  <a:pt x="3446036" y="35579"/>
                </a:lnTo>
                <a:cubicBezTo>
                  <a:pt x="3550323" y="36566"/>
                  <a:pt x="3662083" y="33535"/>
                  <a:pt x="3778601" y="22622"/>
                </a:cubicBezTo>
                <a:cubicBezTo>
                  <a:pt x="3793981" y="243672"/>
                  <a:pt x="3764152" y="318695"/>
                  <a:pt x="3778601" y="467157"/>
                </a:cubicBezTo>
                <a:cubicBezTo>
                  <a:pt x="3790077" y="557563"/>
                  <a:pt x="3783697" y="684218"/>
                  <a:pt x="3777639" y="811856"/>
                </a:cubicBezTo>
                <a:lnTo>
                  <a:pt x="3773760" y="922625"/>
                </a:lnTo>
                <a:lnTo>
                  <a:pt x="3778601" y="974384"/>
                </a:lnTo>
                <a:cubicBezTo>
                  <a:pt x="3785784" y="1003717"/>
                  <a:pt x="3785160" y="1041120"/>
                  <a:pt x="3781239" y="1085904"/>
                </a:cubicBezTo>
                <a:lnTo>
                  <a:pt x="3776107" y="1132519"/>
                </a:lnTo>
                <a:lnTo>
                  <a:pt x="3778601" y="1162456"/>
                </a:lnTo>
                <a:cubicBezTo>
                  <a:pt x="3791360" y="1256797"/>
                  <a:pt x="3774958" y="1367020"/>
                  <a:pt x="3763568" y="1469787"/>
                </a:cubicBezTo>
                <a:lnTo>
                  <a:pt x="3758806" y="1520515"/>
                </a:lnTo>
                <a:lnTo>
                  <a:pt x="3760417" y="1549437"/>
                </a:lnTo>
                <a:cubicBezTo>
                  <a:pt x="3764298" y="1588133"/>
                  <a:pt x="3770171" y="1628243"/>
                  <a:pt x="3778601" y="1669683"/>
                </a:cubicBezTo>
                <a:cubicBezTo>
                  <a:pt x="3846039" y="2001203"/>
                  <a:pt x="3774784" y="2142285"/>
                  <a:pt x="3778601" y="2364982"/>
                </a:cubicBezTo>
                <a:lnTo>
                  <a:pt x="3776565" y="2406088"/>
                </a:lnTo>
                <a:lnTo>
                  <a:pt x="3778601" y="2427673"/>
                </a:lnTo>
                <a:cubicBezTo>
                  <a:pt x="3821357" y="2695960"/>
                  <a:pt x="3735684" y="2699438"/>
                  <a:pt x="3778601" y="2809517"/>
                </a:cubicBezTo>
                <a:cubicBezTo>
                  <a:pt x="3789330" y="2837037"/>
                  <a:pt x="3791666" y="2872927"/>
                  <a:pt x="3789892" y="2914654"/>
                </a:cubicBezTo>
                <a:lnTo>
                  <a:pt x="3784971" y="2966248"/>
                </a:lnTo>
                <a:lnTo>
                  <a:pt x="3796722" y="3024078"/>
                </a:lnTo>
                <a:cubicBezTo>
                  <a:pt x="3809238" y="3115139"/>
                  <a:pt x="3806232" y="3210898"/>
                  <a:pt x="3799338" y="3302850"/>
                </a:cubicBezTo>
                <a:lnTo>
                  <a:pt x="3787405" y="3438354"/>
                </a:lnTo>
                <a:lnTo>
                  <a:pt x="3790719" y="3460532"/>
                </a:lnTo>
                <a:cubicBezTo>
                  <a:pt x="3797323" y="3541872"/>
                  <a:pt x="3789007" y="3624193"/>
                  <a:pt x="3780361" y="3709762"/>
                </a:cubicBezTo>
                <a:lnTo>
                  <a:pt x="3780169" y="3712283"/>
                </a:lnTo>
                <a:lnTo>
                  <a:pt x="3781239" y="3768266"/>
                </a:lnTo>
                <a:cubicBezTo>
                  <a:pt x="3780994" y="3815588"/>
                  <a:pt x="3779902" y="3863939"/>
                  <a:pt x="3778794" y="3912511"/>
                </a:cubicBezTo>
                <a:lnTo>
                  <a:pt x="3776324" y="4054010"/>
                </a:lnTo>
                <a:lnTo>
                  <a:pt x="3778601" y="4074733"/>
                </a:lnTo>
                <a:cubicBezTo>
                  <a:pt x="3822365" y="4336760"/>
                  <a:pt x="3765189" y="4482586"/>
                  <a:pt x="3778601" y="4644650"/>
                </a:cubicBezTo>
                <a:cubicBezTo>
                  <a:pt x="3781954" y="4685166"/>
                  <a:pt x="3782850" y="4718916"/>
                  <a:pt x="3782504" y="4749344"/>
                </a:cubicBezTo>
                <a:lnTo>
                  <a:pt x="3780512" y="4796832"/>
                </a:lnTo>
                <a:lnTo>
                  <a:pt x="3786260" y="4877451"/>
                </a:lnTo>
                <a:cubicBezTo>
                  <a:pt x="3786165" y="4918212"/>
                  <a:pt x="3784020" y="4964155"/>
                  <a:pt x="3781623" y="5015963"/>
                </a:cubicBezTo>
                <a:lnTo>
                  <a:pt x="3779076" y="5087925"/>
                </a:lnTo>
                <a:lnTo>
                  <a:pt x="3779599" y="5155456"/>
                </a:lnTo>
                <a:lnTo>
                  <a:pt x="3775907" y="5219073"/>
                </a:lnTo>
                <a:lnTo>
                  <a:pt x="3778601" y="5402640"/>
                </a:lnTo>
                <a:cubicBezTo>
                  <a:pt x="3780494" y="5441637"/>
                  <a:pt x="3781680" y="5475146"/>
                  <a:pt x="3782335" y="5504141"/>
                </a:cubicBezTo>
                <a:lnTo>
                  <a:pt x="3782798" y="5566951"/>
                </a:lnTo>
                <a:lnTo>
                  <a:pt x="3786885" y="5599303"/>
                </a:lnTo>
                <a:cubicBezTo>
                  <a:pt x="3799534" y="5776838"/>
                  <a:pt x="3769350" y="6111156"/>
                  <a:pt x="3778601" y="6291711"/>
                </a:cubicBezTo>
                <a:cubicBezTo>
                  <a:pt x="3687392" y="6306733"/>
                  <a:pt x="3632350" y="6304889"/>
                  <a:pt x="3574752" y="6300212"/>
                </a:cubicBezTo>
                <a:lnTo>
                  <a:pt x="3545837" y="6297718"/>
                </a:lnTo>
                <a:lnTo>
                  <a:pt x="3527963" y="6296834"/>
                </a:lnTo>
                <a:cubicBezTo>
                  <a:pt x="3482151" y="6294419"/>
                  <a:pt x="3430025" y="6291672"/>
                  <a:pt x="3355561" y="6291711"/>
                </a:cubicBezTo>
                <a:cubicBezTo>
                  <a:pt x="3304843" y="6293555"/>
                  <a:pt x="3262749" y="6292377"/>
                  <a:pt x="3225711" y="6290098"/>
                </a:cubicBezTo>
                <a:lnTo>
                  <a:pt x="3218247" y="6289525"/>
                </a:lnTo>
                <a:lnTo>
                  <a:pt x="3198550" y="6289212"/>
                </a:lnTo>
                <a:cubicBezTo>
                  <a:pt x="3144315" y="6287803"/>
                  <a:pt x="3088976" y="6286105"/>
                  <a:pt x="3034921" y="6284968"/>
                </a:cubicBezTo>
                <a:lnTo>
                  <a:pt x="2973802" y="6284626"/>
                </a:lnTo>
                <a:lnTo>
                  <a:pt x="2932520" y="6291711"/>
                </a:lnTo>
                <a:cubicBezTo>
                  <a:pt x="2893699" y="6300111"/>
                  <a:pt x="2847670" y="6301992"/>
                  <a:pt x="2797581" y="6300669"/>
                </a:cubicBezTo>
                <a:lnTo>
                  <a:pt x="2672392" y="6292599"/>
                </a:lnTo>
                <a:lnTo>
                  <a:pt x="2629726" y="6293120"/>
                </a:lnTo>
                <a:lnTo>
                  <a:pt x="2540544" y="6284698"/>
                </a:lnTo>
                <a:lnTo>
                  <a:pt x="2473475" y="6280786"/>
                </a:lnTo>
                <a:cubicBezTo>
                  <a:pt x="2419724" y="6279900"/>
                  <a:pt x="2368202" y="6282437"/>
                  <a:pt x="2322057" y="6291711"/>
                </a:cubicBezTo>
                <a:cubicBezTo>
                  <a:pt x="2275912" y="6300985"/>
                  <a:pt x="2236301" y="6305003"/>
                  <a:pt x="2199195" y="6305968"/>
                </a:cubicBezTo>
                <a:lnTo>
                  <a:pt x="2094190" y="6302012"/>
                </a:lnTo>
                <a:lnTo>
                  <a:pt x="2029724" y="6307766"/>
                </a:lnTo>
                <a:cubicBezTo>
                  <a:pt x="1971866" y="6308389"/>
                  <a:pt x="1916420" y="6305265"/>
                  <a:pt x="1864312" y="6301339"/>
                </a:cubicBezTo>
                <a:lnTo>
                  <a:pt x="1761307" y="6293375"/>
                </a:lnTo>
                <a:lnTo>
                  <a:pt x="1745972" y="6293782"/>
                </a:lnTo>
                <a:cubicBezTo>
                  <a:pt x="1699734" y="6294177"/>
                  <a:pt x="1664143" y="6292827"/>
                  <a:pt x="1633352" y="6291083"/>
                </a:cubicBezTo>
                <a:lnTo>
                  <a:pt x="1621369" y="6290324"/>
                </a:lnTo>
                <a:lnTo>
                  <a:pt x="1599140" y="6291711"/>
                </a:lnTo>
                <a:cubicBezTo>
                  <a:pt x="1564093" y="6296354"/>
                  <a:pt x="1527169" y="6296254"/>
                  <a:pt x="1488567" y="6294097"/>
                </a:cubicBezTo>
                <a:lnTo>
                  <a:pt x="1429716" y="6289243"/>
                </a:lnTo>
                <a:lnTo>
                  <a:pt x="1401008" y="6291711"/>
                </a:lnTo>
                <a:cubicBezTo>
                  <a:pt x="1314301" y="6301163"/>
                  <a:pt x="1222976" y="6299856"/>
                  <a:pt x="1127367" y="6296839"/>
                </a:cubicBezTo>
                <a:lnTo>
                  <a:pt x="1062601" y="6295730"/>
                </a:lnTo>
                <a:lnTo>
                  <a:pt x="964991" y="6305909"/>
                </a:lnTo>
                <a:cubicBezTo>
                  <a:pt x="833250" y="6307778"/>
                  <a:pt x="714190" y="6280255"/>
                  <a:pt x="603122" y="6291711"/>
                </a:cubicBezTo>
                <a:cubicBezTo>
                  <a:pt x="455032" y="6306986"/>
                  <a:pt x="261206" y="6260346"/>
                  <a:pt x="30143" y="6291711"/>
                </a:cubicBezTo>
                <a:cubicBezTo>
                  <a:pt x="-1198" y="6167281"/>
                  <a:pt x="7291" y="6044138"/>
                  <a:pt x="19371" y="5934598"/>
                </a:cubicBezTo>
                <a:lnTo>
                  <a:pt x="33559" y="5801663"/>
                </a:lnTo>
                <a:lnTo>
                  <a:pt x="30143" y="5784485"/>
                </a:lnTo>
                <a:cubicBezTo>
                  <a:pt x="7257" y="5691455"/>
                  <a:pt x="7506" y="5585492"/>
                  <a:pt x="13352" y="5476692"/>
                </a:cubicBezTo>
                <a:lnTo>
                  <a:pt x="21882" y="5346809"/>
                </a:lnTo>
                <a:lnTo>
                  <a:pt x="22064" y="5339439"/>
                </a:lnTo>
                <a:lnTo>
                  <a:pt x="29601" y="5166357"/>
                </a:lnTo>
                <a:lnTo>
                  <a:pt x="30143" y="5151877"/>
                </a:lnTo>
                <a:cubicBezTo>
                  <a:pt x="30018" y="5125783"/>
                  <a:pt x="30111" y="5102484"/>
                  <a:pt x="30346" y="5081409"/>
                </a:cubicBezTo>
                <a:lnTo>
                  <a:pt x="30433" y="5076663"/>
                </a:lnTo>
                <a:lnTo>
                  <a:pt x="30143" y="4963804"/>
                </a:lnTo>
                <a:cubicBezTo>
                  <a:pt x="27040" y="4910138"/>
                  <a:pt x="27067" y="4856021"/>
                  <a:pt x="28459" y="4800989"/>
                </a:cubicBezTo>
                <a:lnTo>
                  <a:pt x="30399" y="4750796"/>
                </a:lnTo>
                <a:lnTo>
                  <a:pt x="31514" y="4666872"/>
                </a:lnTo>
                <a:lnTo>
                  <a:pt x="34697" y="4639551"/>
                </a:lnTo>
                <a:lnTo>
                  <a:pt x="34963" y="4632686"/>
                </a:lnTo>
                <a:cubicBezTo>
                  <a:pt x="37318" y="4575362"/>
                  <a:pt x="39271" y="4516661"/>
                  <a:pt x="39056" y="4456118"/>
                </a:cubicBezTo>
                <a:lnTo>
                  <a:pt x="36996" y="4412759"/>
                </a:lnTo>
                <a:lnTo>
                  <a:pt x="30143" y="4388188"/>
                </a:lnTo>
                <a:cubicBezTo>
                  <a:pt x="7389" y="4328002"/>
                  <a:pt x="11492" y="4256950"/>
                  <a:pt x="19232" y="4188739"/>
                </a:cubicBezTo>
                <a:lnTo>
                  <a:pt x="23985" y="4147809"/>
                </a:lnTo>
                <a:lnTo>
                  <a:pt x="23690" y="4087290"/>
                </a:lnTo>
                <a:lnTo>
                  <a:pt x="29097" y="3984687"/>
                </a:lnTo>
                <a:lnTo>
                  <a:pt x="28035" y="3962690"/>
                </a:lnTo>
                <a:cubicBezTo>
                  <a:pt x="28525" y="3945828"/>
                  <a:pt x="30052" y="3926691"/>
                  <a:pt x="32148" y="3905387"/>
                </a:cubicBezTo>
                <a:lnTo>
                  <a:pt x="34754" y="3881032"/>
                </a:lnTo>
                <a:lnTo>
                  <a:pt x="39206" y="3802233"/>
                </a:lnTo>
                <a:cubicBezTo>
                  <a:pt x="39778" y="3763353"/>
                  <a:pt x="37619" y="3728800"/>
                  <a:pt x="30143" y="3698588"/>
                </a:cubicBezTo>
                <a:cubicBezTo>
                  <a:pt x="7714" y="3607954"/>
                  <a:pt x="33117" y="3482508"/>
                  <a:pt x="36579" y="3365983"/>
                </a:cubicBezTo>
                <a:lnTo>
                  <a:pt x="36510" y="3356621"/>
                </a:lnTo>
                <a:lnTo>
                  <a:pt x="30143" y="3311044"/>
                </a:lnTo>
                <a:cubicBezTo>
                  <a:pt x="14271" y="3224157"/>
                  <a:pt x="11445" y="3149243"/>
                  <a:pt x="14856" y="3082749"/>
                </a:cubicBezTo>
                <a:lnTo>
                  <a:pt x="22229" y="3005366"/>
                </a:lnTo>
                <a:lnTo>
                  <a:pt x="27244" y="2895198"/>
                </a:lnTo>
                <a:cubicBezTo>
                  <a:pt x="29143" y="2848776"/>
                  <a:pt x="30527" y="2799531"/>
                  <a:pt x="30143" y="2746826"/>
                </a:cubicBezTo>
                <a:lnTo>
                  <a:pt x="36784" y="2638240"/>
                </a:lnTo>
                <a:lnTo>
                  <a:pt x="30143" y="2615745"/>
                </a:lnTo>
                <a:cubicBezTo>
                  <a:pt x="-20952" y="2495890"/>
                  <a:pt x="17898" y="2340273"/>
                  <a:pt x="37923" y="2201958"/>
                </a:cubicBezTo>
                <a:lnTo>
                  <a:pt x="42734" y="2158379"/>
                </a:lnTo>
                <a:lnTo>
                  <a:pt x="30143" y="2114218"/>
                </a:lnTo>
                <a:cubicBezTo>
                  <a:pt x="2269" y="2040950"/>
                  <a:pt x="-2735" y="1972014"/>
                  <a:pt x="1162" y="1906697"/>
                </a:cubicBezTo>
                <a:lnTo>
                  <a:pt x="6289" y="1854885"/>
                </a:lnTo>
                <a:lnTo>
                  <a:pt x="8053" y="1809168"/>
                </a:lnTo>
                <a:cubicBezTo>
                  <a:pt x="9832" y="1790244"/>
                  <a:pt x="12470" y="1771472"/>
                  <a:pt x="15415" y="1752867"/>
                </a:cubicBezTo>
                <a:lnTo>
                  <a:pt x="30925" y="1652561"/>
                </a:lnTo>
                <a:lnTo>
                  <a:pt x="30143" y="1606992"/>
                </a:lnTo>
                <a:cubicBezTo>
                  <a:pt x="28397" y="1588584"/>
                  <a:pt x="27931" y="1568665"/>
                  <a:pt x="28348" y="1547550"/>
                </a:cubicBezTo>
                <a:lnTo>
                  <a:pt x="29206" y="1531212"/>
                </a:lnTo>
                <a:lnTo>
                  <a:pt x="23637" y="1487282"/>
                </a:lnTo>
                <a:cubicBezTo>
                  <a:pt x="16479" y="1367166"/>
                  <a:pt x="59638" y="1246041"/>
                  <a:pt x="30143" y="1156757"/>
                </a:cubicBezTo>
                <a:cubicBezTo>
                  <a:pt x="21716" y="1131248"/>
                  <a:pt x="18318" y="1090735"/>
                  <a:pt x="17757" y="1041370"/>
                </a:cubicBezTo>
                <a:lnTo>
                  <a:pt x="18463" y="985697"/>
                </a:lnTo>
                <a:lnTo>
                  <a:pt x="16239" y="975915"/>
                </a:lnTo>
                <a:cubicBezTo>
                  <a:pt x="13541" y="957312"/>
                  <a:pt x="12597" y="940330"/>
                  <a:pt x="12862" y="924477"/>
                </a:cubicBezTo>
                <a:lnTo>
                  <a:pt x="23640" y="845857"/>
                </a:lnTo>
                <a:lnTo>
                  <a:pt x="30907" y="688163"/>
                </a:lnTo>
                <a:lnTo>
                  <a:pt x="31375" y="662715"/>
                </a:lnTo>
                <a:lnTo>
                  <a:pt x="30143" y="655230"/>
                </a:lnTo>
                <a:cubicBezTo>
                  <a:pt x="20345" y="615334"/>
                  <a:pt x="17924" y="569960"/>
                  <a:pt x="19185" y="520814"/>
                </a:cubicBezTo>
                <a:lnTo>
                  <a:pt x="26662" y="415314"/>
                </a:lnTo>
                <a:lnTo>
                  <a:pt x="25635" y="383217"/>
                </a:lnTo>
                <a:cubicBezTo>
                  <a:pt x="25461" y="243905"/>
                  <a:pt x="35455" y="113017"/>
                  <a:pt x="30143" y="22622"/>
                </a:cubicBezTo>
                <a:cubicBezTo>
                  <a:pt x="90096" y="13526"/>
                  <a:pt x="146841" y="12585"/>
                  <a:pt x="200495" y="15390"/>
                </a:cubicBezTo>
                <a:lnTo>
                  <a:pt x="324102" y="27794"/>
                </a:lnTo>
                <a:lnTo>
                  <a:pt x="329634" y="27979"/>
                </a:lnTo>
                <a:cubicBezTo>
                  <a:pt x="398332" y="30204"/>
                  <a:pt x="468106" y="31425"/>
                  <a:pt x="551798" y="27886"/>
                </a:cubicBezTo>
                <a:lnTo>
                  <a:pt x="592464" y="25476"/>
                </a:lnTo>
                <a:lnTo>
                  <a:pt x="603122" y="22622"/>
                </a:lnTo>
                <a:cubicBezTo>
                  <a:pt x="639294" y="8191"/>
                  <a:pt x="679641" y="1916"/>
                  <a:pt x="723201" y="386"/>
                </a:cubicBezTo>
                <a:close/>
              </a:path>
            </a:pathLst>
          </a:custGeom>
        </p:spPr>
      </p:pic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43D743CD-C74D-70D0-2407-26CBB30E3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1744" y="2049544"/>
            <a:ext cx="6971307" cy="4184060"/>
          </a:xfrm>
        </p:spPr>
        <p:txBody>
          <a:bodyPr anchor="t">
            <a:normAutofit fontScale="92500" lnSpcReduction="10000"/>
          </a:bodyPr>
          <a:lstStyle/>
          <a:p>
            <a:r>
              <a:rPr lang="he-IL" dirty="0"/>
              <a:t>כאשר תהליך בן מסתיים המשאבים שלו לא נעלמים באופן אוטומטי. </a:t>
            </a:r>
          </a:p>
          <a:p>
            <a:pPr lvl="1"/>
            <a:r>
              <a:rPr lang="he-IL" dirty="0"/>
              <a:t>ה</a:t>
            </a:r>
            <a:r>
              <a:rPr lang="en-US" dirty="0"/>
              <a:t>PCB</a:t>
            </a:r>
            <a:r>
              <a:rPr lang="he-IL" dirty="0"/>
              <a:t> שלו תופס מקום בזיכרון ה</a:t>
            </a:r>
            <a:r>
              <a:rPr lang="en-US" dirty="0"/>
              <a:t>RAM</a:t>
            </a:r>
            <a:endParaRPr lang="he-IL" dirty="0"/>
          </a:p>
          <a:p>
            <a:r>
              <a:rPr lang="he-IL" dirty="0"/>
              <a:t>תהליך האב או תהליך בשם </a:t>
            </a:r>
            <a:r>
              <a:rPr lang="en-US" dirty="0" err="1"/>
              <a:t>init</a:t>
            </a:r>
            <a:r>
              <a:rPr lang="he-IL" dirty="0"/>
              <a:t> צריכים לפרק אותו. </a:t>
            </a:r>
          </a:p>
          <a:p>
            <a:r>
              <a:rPr lang="he-IL" dirty="0"/>
              <a:t>איך ניתן לפרק תהליך בן?</a:t>
            </a:r>
          </a:p>
          <a:p>
            <a:pPr lvl="1"/>
            <a:r>
              <a:rPr lang="he-IL" dirty="0"/>
              <a:t>תהליך האב יבצע </a:t>
            </a:r>
            <a:r>
              <a:rPr lang="en-US" dirty="0"/>
              <a:t>wait</a:t>
            </a:r>
            <a:r>
              <a:rPr lang="he-IL" dirty="0"/>
              <a:t>,</a:t>
            </a:r>
            <a:r>
              <a:rPr lang="en-US" dirty="0"/>
              <a:t/>
            </a:r>
            <a:br>
              <a:rPr lang="en-US" dirty="0"/>
            </a:br>
            <a:r>
              <a:rPr lang="he-IL" dirty="0"/>
              <a:t>במקרה כזה, הכוונה היא להמתין לסיום תהליך הבן – ואז תהליך האב יפנה את הזיכרון. זהו סיום מסודר ותקני.</a:t>
            </a:r>
          </a:p>
          <a:p>
            <a:pPr lvl="1"/>
            <a:r>
              <a:rPr lang="he-IL" dirty="0"/>
              <a:t>בכל מקרה אחר – תהליך הבן יהפוך ל "זומבי".</a:t>
            </a:r>
            <a:r>
              <a:rPr lang="en-US" dirty="0"/>
              <a:t/>
            </a:r>
            <a:br>
              <a:rPr lang="en-US" dirty="0"/>
            </a:br>
            <a:r>
              <a:rPr lang="he-IL" dirty="0"/>
              <a:t>במקרה כזה – התהליך </a:t>
            </a:r>
            <a:r>
              <a:rPr lang="en-US" dirty="0" err="1"/>
              <a:t>init</a:t>
            </a:r>
            <a:r>
              <a:rPr lang="he-IL" dirty="0"/>
              <a:t> יפרק את תהליך הבן.</a:t>
            </a:r>
          </a:p>
          <a:p>
            <a:r>
              <a:rPr lang="he-IL" dirty="0"/>
              <a:t>זומבי ("מת מהלך") – נוצר כאשר התהליך הסתיים, אך המשאבים שלו נותרו בזיכרון הראשי.</a:t>
            </a:r>
          </a:p>
        </p:txBody>
      </p:sp>
    </p:spTree>
    <p:extLst>
      <p:ext uri="{BB962C8B-B14F-4D97-AF65-F5344CB8AC3E}">
        <p14:creationId xmlns:p14="http://schemas.microsoft.com/office/powerpoint/2010/main" xmlns="" val="3239768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xmlns="" id="{777A147A-9ED8-46B4-8660-1B3C2AA880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E2C40622-104F-D149-10CA-373E11906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Autofit/>
          </a:bodyPr>
          <a:lstStyle/>
          <a:p>
            <a:r>
              <a:rPr lang="he-IL" sz="4000" dirty="0"/>
              <a:t>ע"י התוכנית הזו ננסה לראות את הזיכרון במצב של תהליך זומבי</a:t>
            </a:r>
            <a:br>
              <a:rPr lang="he-IL" sz="4000" dirty="0"/>
            </a:br>
            <a:r>
              <a:rPr lang="he-IL" sz="2000" dirty="0"/>
              <a:t/>
            </a:r>
            <a:br>
              <a:rPr lang="he-IL" sz="2000" dirty="0"/>
            </a:br>
            <a:r>
              <a:rPr lang="he-IL" sz="2000" dirty="0" err="1"/>
              <a:t>בתכנית</a:t>
            </a:r>
            <a:r>
              <a:rPr lang="he-IL" sz="2000" dirty="0"/>
              <a:t> זו, התהליך המבצע יוצר תהליך בן.</a:t>
            </a:r>
            <a:br>
              <a:rPr lang="he-IL" sz="2000" dirty="0"/>
            </a:br>
            <a:r>
              <a:rPr lang="he-IL" sz="2000" dirty="0"/>
              <a:t/>
            </a:r>
            <a:br>
              <a:rPr lang="he-IL" sz="2000" dirty="0"/>
            </a:br>
            <a:r>
              <a:rPr lang="he-IL" sz="2000" dirty="0"/>
              <a:t>מאחר ולא מבוצע כאן </a:t>
            </a:r>
            <a:r>
              <a:rPr lang="en-US" sz="2000" dirty="0"/>
              <a:t>wait</a:t>
            </a:r>
            <a:r>
              <a:rPr lang="he-IL" sz="2000" dirty="0"/>
              <a:t> – הרי שתהליך הבן יהפוך לזומבי.</a:t>
            </a:r>
            <a:br>
              <a:rPr lang="he-IL" sz="2000" dirty="0"/>
            </a:br>
            <a:r>
              <a:rPr lang="he-IL" sz="2000" dirty="0"/>
              <a:t/>
            </a:r>
            <a:br>
              <a:rPr lang="he-IL" sz="2000" dirty="0"/>
            </a:br>
            <a:r>
              <a:rPr lang="he-IL" sz="2000" dirty="0"/>
              <a:t>עם סיום תהליך האב – תהליך הבן יהפוך להיות יתום, ואז הוא יפורק ע"י התהליך הראשי - </a:t>
            </a:r>
            <a:r>
              <a:rPr lang="en-US" sz="2000" dirty="0" err="1"/>
              <a:t>init</a:t>
            </a:r>
            <a:endParaRPr lang="he-IL" sz="2000" dirty="0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xmlns="" id="{5D6C15A0-C087-4593-8414-2B4EC1CDC3D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8B47E1C9-67C4-FCF1-97F9-605F7A89A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0"/>
            <a:ext cx="6823774" cy="6858000"/>
          </a:xfrm>
        </p:spPr>
        <p:txBody>
          <a:bodyPr anchor="ctr">
            <a:normAutofit/>
          </a:bodyPr>
          <a:lstStyle/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endParaRPr lang="he-I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stdio.h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stdlib.h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unistd.h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he-I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   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fork();</a:t>
            </a: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   if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== 0)</a:t>
            </a: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{</a:t>
            </a:r>
            <a:endParaRPr lang="he-I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pt-BR" sz="1800" dirty="0">
                <a:solidFill>
                  <a:srgbClr val="000000"/>
                </a:solidFill>
                <a:latin typeface="Consolas" panose="020B0609020204030204" pitchFamily="49" charset="0"/>
              </a:rPr>
              <a:t>	printf(</a:t>
            </a:r>
            <a:r>
              <a:rPr lang="pt-BR" sz="1800" dirty="0">
                <a:solidFill>
                  <a:srgbClr val="A31515"/>
                </a:solidFill>
                <a:latin typeface="Consolas" panose="020B0609020204030204" pitchFamily="49" charset="0"/>
              </a:rPr>
              <a:t>"Hi, I am a zombie\n"</a:t>
            </a:r>
            <a:r>
              <a:rPr lang="pt-BR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  <a:endParaRPr lang="he-I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   else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he-IL" sz="1800" dirty="0">
                <a:solidFill>
                  <a:srgbClr val="000000"/>
                </a:solidFill>
                <a:latin typeface="Consolas" panose="020B0609020204030204" pitchFamily="49" charset="0"/>
              </a:rPr>
              <a:t>}	</a:t>
            </a: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"Main waiting\n"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getchar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"Main exiting\n"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  <a:endParaRPr lang="he-I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   return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</a:p>
          <a:p>
            <a:pPr marL="0" indent="0" algn="l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he-I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97711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xmlns="" id="{45D37F4E-DDB4-456B-97E0-9937730A03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609A2A9D-A1CC-9738-2A09-BAAA2B66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167419"/>
            <a:ext cx="11018520" cy="1434415"/>
          </a:xfrm>
        </p:spPr>
        <p:txBody>
          <a:bodyPr anchor="b">
            <a:normAutofit/>
          </a:bodyPr>
          <a:lstStyle/>
          <a:p>
            <a:r>
              <a:rPr lang="he-IL" sz="5400" dirty="0">
                <a:cs typeface="+mn-cs"/>
              </a:rPr>
              <a:t>על הפרק היום</a:t>
            </a: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xmlns="" id="{B2DD41CD-8F47-4F56-AD12-4E2FF76969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E2E68DC-E198-1776-769E-8AF2BF5851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4290" r="37987" b="1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graphicFrame>
        <p:nvGraphicFramePr>
          <p:cNvPr id="5" name="מציין מיקום תוכן 2">
            <a:extLst>
              <a:ext uri="{FF2B5EF4-FFF2-40B4-BE49-F238E27FC236}">
                <a16:creationId xmlns:a16="http://schemas.microsoft.com/office/drawing/2014/main" xmlns="" id="{E3D5ACEB-049D-B157-24BB-C8CE31D2A9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4156100248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42854322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5AC1364A-3E3D-4F0D-8776-78AF3A270D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6C03232D-CB37-7827-E0C9-FD01B1984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7501" y="329184"/>
            <a:ext cx="6755626" cy="1783080"/>
          </a:xfrm>
        </p:spPr>
        <p:txBody>
          <a:bodyPr anchor="b">
            <a:normAutofit/>
          </a:bodyPr>
          <a:lstStyle/>
          <a:p>
            <a:r>
              <a:rPr lang="he-IL" sz="5400" dirty="0"/>
              <a:t>מצב התהליכים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xmlns="" id="{3FCFB1DE-0B7E-48CC-BA90-B2AB0889F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97494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xmlns="" id="{68F1F23C-67E7-4F70-3D1F-9152916C0A7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40210" y="4439412"/>
            <a:ext cx="3995928" cy="1146558"/>
          </a:xfrm>
          <a:prstGeom prst="rect">
            <a:avLst/>
          </a:prstGeom>
        </p:spPr>
      </p:pic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E41C5580-4464-D187-7BC7-6F0417DA4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9114" y="2702053"/>
            <a:ext cx="3766457" cy="1435607"/>
          </a:xfrm>
        </p:spPr>
        <p:txBody>
          <a:bodyPr>
            <a:normAutofit fontScale="92500" lnSpcReduction="20000"/>
          </a:bodyPr>
          <a:lstStyle/>
          <a:p>
            <a:r>
              <a:rPr lang="he-IL" sz="2200" dirty="0"/>
              <a:t>לפני ההרצה</a:t>
            </a:r>
          </a:p>
          <a:p>
            <a:r>
              <a:rPr lang="he-IL" sz="2200" dirty="0"/>
              <a:t>יש רק 2 תהליכים: </a:t>
            </a:r>
          </a:p>
          <a:p>
            <a:pPr lvl="1"/>
            <a:r>
              <a:rPr lang="he-IL" sz="1800" dirty="0"/>
              <a:t>הטרמינל</a:t>
            </a:r>
          </a:p>
          <a:p>
            <a:pPr lvl="1"/>
            <a:r>
              <a:rPr lang="he-IL" sz="1800" dirty="0"/>
              <a:t>הפקודה </a:t>
            </a:r>
            <a:r>
              <a:rPr lang="en-US" sz="1800" dirty="0" err="1"/>
              <a:t>ps</a:t>
            </a:r>
            <a:r>
              <a:rPr lang="he-IL" sz="1800" dirty="0"/>
              <a:t> עצמה				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xmlns="" id="{B8A97777-EE8D-F2E4-59C4-26394CA255A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75747" y="4213914"/>
            <a:ext cx="5657621" cy="2552646"/>
          </a:xfrm>
          <a:prstGeom prst="rect">
            <a:avLst/>
          </a:prstGeom>
        </p:spPr>
      </p:pic>
      <p:sp>
        <p:nvSpPr>
          <p:cNvPr id="9" name="מציין מיקום תוכן 2">
            <a:extLst>
              <a:ext uri="{FF2B5EF4-FFF2-40B4-BE49-F238E27FC236}">
                <a16:creationId xmlns:a16="http://schemas.microsoft.com/office/drawing/2014/main" xmlns="" id="{35150007-7E23-E981-1F0A-5F38CE533427}"/>
              </a:ext>
            </a:extLst>
          </p:cNvPr>
          <p:cNvSpPr txBox="1">
            <a:spLocks/>
          </p:cNvSpPr>
          <p:nvPr/>
        </p:nvSpPr>
        <p:spPr>
          <a:xfrm>
            <a:off x="1404126" y="2697480"/>
            <a:ext cx="3766457" cy="1516434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sz="2200" dirty="0"/>
              <a:t>אחרי ההרצה</a:t>
            </a:r>
          </a:p>
          <a:p>
            <a:r>
              <a:rPr lang="he-IL" sz="2200" dirty="0"/>
              <a:t>נוספו 2 תהליכים: </a:t>
            </a:r>
          </a:p>
          <a:p>
            <a:pPr lvl="1"/>
            <a:r>
              <a:rPr lang="he-IL" sz="1800" dirty="0"/>
              <a:t>תהליך האב</a:t>
            </a:r>
          </a:p>
          <a:p>
            <a:pPr lvl="1"/>
            <a:r>
              <a:rPr lang="he-IL" sz="1800" dirty="0"/>
              <a:t>תהליך הבן		</a:t>
            </a:r>
          </a:p>
        </p:txBody>
      </p:sp>
      <p:sp>
        <p:nvSpPr>
          <p:cNvPr id="10" name="מלבן: פינות מעוגלות 9">
            <a:extLst>
              <a:ext uri="{FF2B5EF4-FFF2-40B4-BE49-F238E27FC236}">
                <a16:creationId xmlns:a16="http://schemas.microsoft.com/office/drawing/2014/main" xmlns="" id="{71D82C99-7DF5-749D-9845-05DD8FEDC3DC}"/>
              </a:ext>
            </a:extLst>
          </p:cNvPr>
          <p:cNvSpPr/>
          <p:nvPr/>
        </p:nvSpPr>
        <p:spPr>
          <a:xfrm>
            <a:off x="975747" y="6262386"/>
            <a:ext cx="5374692" cy="266430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הסבר: חץ שמאלה 10">
            <a:extLst>
              <a:ext uri="{FF2B5EF4-FFF2-40B4-BE49-F238E27FC236}">
                <a16:creationId xmlns:a16="http://schemas.microsoft.com/office/drawing/2014/main" xmlns="" id="{53695467-81B0-78F1-437C-EC47A95E6A62}"/>
              </a:ext>
            </a:extLst>
          </p:cNvPr>
          <p:cNvSpPr/>
          <p:nvPr/>
        </p:nvSpPr>
        <p:spPr>
          <a:xfrm>
            <a:off x="6482228" y="6070859"/>
            <a:ext cx="2928932" cy="51063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זהו תהליך הבן. זומבי.</a:t>
            </a:r>
          </a:p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סימן: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&lt;defunct&gt;  </a:t>
            </a: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.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5103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605250A9-A6A8-F592-1774-4FD49ED98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039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/>
              <a:t>בואו ננתח את נתוני התהליכים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16FBB8DA-B206-4894-5C55-ACBED0788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he-IL" sz="2200" dirty="0"/>
              <a:t>הטרמינל הוא תהליך מספר 67.</a:t>
            </a:r>
          </a:p>
          <a:p>
            <a:r>
              <a:rPr lang="he-IL" sz="2200" dirty="0"/>
              <a:t>התהליך "שלנו" קיבל את המספר המזהה 880. הוא נוצר מהטרמינל.</a:t>
            </a:r>
          </a:p>
          <a:p>
            <a:r>
              <a:rPr lang="he-IL" sz="2200" dirty="0"/>
              <a:t>תהליך הבן קיבל את המספר 881. הוא נוצר מהתהליך "שלנו".</a:t>
            </a:r>
          </a:p>
          <a:p>
            <a:pPr lvl="1"/>
            <a:r>
              <a:rPr lang="he-IL" sz="1800" dirty="0"/>
              <a:t>נראה כי התהליך הזומבי לא תופס כלל מקום זיכרון.</a:t>
            </a:r>
          </a:p>
          <a:p>
            <a:pPr lvl="1"/>
            <a:r>
              <a:rPr lang="he-IL" sz="1800" dirty="0"/>
              <a:t>אך זה אינו נכון – כי הנתונים המוצגים כאן אינם כוללים את ה </a:t>
            </a:r>
            <a:r>
              <a:rPr lang="en-US" sz="1800" dirty="0"/>
              <a:t>PCB</a:t>
            </a:r>
            <a:endParaRPr lang="he-IL" sz="1800" dirty="0"/>
          </a:p>
          <a:p>
            <a:pPr marL="0" indent="0">
              <a:buNone/>
            </a:pPr>
            <a:endParaRPr lang="he-IL" sz="2200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xmlns="" id="{3D913565-4D99-DA1B-AED7-0745865C9944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199" y="4757062"/>
            <a:ext cx="10550733" cy="1642001"/>
          </a:xfrm>
          <a:prstGeom prst="rect">
            <a:avLst/>
          </a:prstGeom>
        </p:spPr>
      </p:pic>
      <p:sp>
        <p:nvSpPr>
          <p:cNvPr id="6" name="הסבר: חץ למטה 5">
            <a:extLst>
              <a:ext uri="{FF2B5EF4-FFF2-40B4-BE49-F238E27FC236}">
                <a16:creationId xmlns:a16="http://schemas.microsoft.com/office/drawing/2014/main" xmlns="" id="{5885E157-F92B-A3AD-2719-62DFD1C9E698}"/>
              </a:ext>
            </a:extLst>
          </p:cNvPr>
          <p:cNvSpPr/>
          <p:nvPr/>
        </p:nvSpPr>
        <p:spPr>
          <a:xfrm>
            <a:off x="3211176" y="3805815"/>
            <a:ext cx="1899823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כמות בלוקי הזיכרון שמוקצים לתהליך</a:t>
            </a:r>
          </a:p>
        </p:txBody>
      </p:sp>
      <p:sp>
        <p:nvSpPr>
          <p:cNvPr id="12" name="הסבר: חץ למטה 11">
            <a:extLst>
              <a:ext uri="{FF2B5EF4-FFF2-40B4-BE49-F238E27FC236}">
                <a16:creationId xmlns:a16="http://schemas.microsoft.com/office/drawing/2014/main" xmlns="" id="{E8DE5AEE-1D6E-9FE7-7B6A-CC16B8708B90}"/>
              </a:ext>
            </a:extLst>
          </p:cNvPr>
          <p:cNvSpPr/>
          <p:nvPr/>
        </p:nvSpPr>
        <p:spPr>
          <a:xfrm>
            <a:off x="4046930" y="3799055"/>
            <a:ext cx="2163270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כמות הזיכרון הפיזי שתפוס בפועל</a:t>
            </a:r>
          </a:p>
        </p:txBody>
      </p:sp>
      <p:sp>
        <p:nvSpPr>
          <p:cNvPr id="13" name="מלבן: פינות מעוגלות 12">
            <a:extLst>
              <a:ext uri="{FF2B5EF4-FFF2-40B4-BE49-F238E27FC236}">
                <a16:creationId xmlns:a16="http://schemas.microsoft.com/office/drawing/2014/main" xmlns="" id="{A11737FE-D39A-7533-A4E4-2F6A042430FB}"/>
              </a:ext>
            </a:extLst>
          </p:cNvPr>
          <p:cNvSpPr/>
          <p:nvPr/>
        </p:nvSpPr>
        <p:spPr>
          <a:xfrm>
            <a:off x="838198" y="5787678"/>
            <a:ext cx="10303864" cy="226030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הסבר: חץ שמאלה 13">
            <a:extLst>
              <a:ext uri="{FF2B5EF4-FFF2-40B4-BE49-F238E27FC236}">
                <a16:creationId xmlns:a16="http://schemas.microsoft.com/office/drawing/2014/main" xmlns="" id="{2B314019-6888-EA7C-6AFA-71CFF2D667E2}"/>
              </a:ext>
            </a:extLst>
          </p:cNvPr>
          <p:cNvSpPr/>
          <p:nvPr/>
        </p:nvSpPr>
        <p:spPr>
          <a:xfrm rot="18983063">
            <a:off x="9845563" y="4727298"/>
            <a:ext cx="2032020" cy="621432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זהו תהליך הבן. זומבי.</a:t>
            </a:r>
          </a:p>
        </p:txBody>
      </p:sp>
      <p:sp>
        <p:nvSpPr>
          <p:cNvPr id="15" name="הסבר: חץ למטה 14">
            <a:extLst>
              <a:ext uri="{FF2B5EF4-FFF2-40B4-BE49-F238E27FC236}">
                <a16:creationId xmlns:a16="http://schemas.microsoft.com/office/drawing/2014/main" xmlns="" id="{122CAB2F-495A-1666-3999-1ADD0ED48EA1}"/>
              </a:ext>
            </a:extLst>
          </p:cNvPr>
          <p:cNvSpPr/>
          <p:nvPr/>
        </p:nvSpPr>
        <p:spPr>
          <a:xfrm>
            <a:off x="4199331" y="3788171"/>
            <a:ext cx="2680442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לאיזה מעבד </a:t>
            </a:r>
            <a:r>
              <a:rPr lang="he-IL" dirty="0" err="1"/>
              <a:t>משוייך</a:t>
            </a:r>
            <a:r>
              <a:rPr lang="he-IL" dirty="0"/>
              <a:t> התהליך (האב והבן במעבדים שונים)</a:t>
            </a:r>
          </a:p>
        </p:txBody>
      </p:sp>
      <p:sp>
        <p:nvSpPr>
          <p:cNvPr id="16" name="גל כפול 15">
            <a:extLst>
              <a:ext uri="{FF2B5EF4-FFF2-40B4-BE49-F238E27FC236}">
                <a16:creationId xmlns:a16="http://schemas.microsoft.com/office/drawing/2014/main" xmlns="" id="{8733A928-8870-CC8F-9CD2-FD9DB9D3345A}"/>
              </a:ext>
            </a:extLst>
          </p:cNvPr>
          <p:cNvSpPr/>
          <p:nvPr/>
        </p:nvSpPr>
        <p:spPr>
          <a:xfrm rot="20399098">
            <a:off x="318630" y="2252902"/>
            <a:ext cx="2907975" cy="1394051"/>
          </a:xfrm>
          <a:prstGeom prst="doubleWav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400" dirty="0"/>
              <a:t>רואים כאן </a:t>
            </a:r>
            <a:r>
              <a:rPr lang="en-US" sz="2400" dirty="0"/>
              <a:t>multi programming</a:t>
            </a:r>
            <a:r>
              <a:rPr lang="he-IL" sz="2400" dirty="0"/>
              <a:t> </a:t>
            </a:r>
            <a:r>
              <a:rPr lang="en-US" sz="2400" dirty="0"/>
              <a:t> </a:t>
            </a:r>
            <a:r>
              <a:rPr lang="he-IL" sz="2400" dirty="0"/>
              <a:t>קלאסי</a:t>
            </a:r>
          </a:p>
        </p:txBody>
      </p:sp>
      <p:sp>
        <p:nvSpPr>
          <p:cNvPr id="17" name="הסבר: חץ למטה 16">
            <a:extLst>
              <a:ext uri="{FF2B5EF4-FFF2-40B4-BE49-F238E27FC236}">
                <a16:creationId xmlns:a16="http://schemas.microsoft.com/office/drawing/2014/main" xmlns="" id="{ACA1D3F9-A572-7F7E-6B28-3DB09AB0E190}"/>
              </a:ext>
            </a:extLst>
          </p:cNvPr>
          <p:cNvSpPr/>
          <p:nvPr/>
        </p:nvSpPr>
        <p:spPr>
          <a:xfrm>
            <a:off x="7217118" y="3794928"/>
            <a:ext cx="1899823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התהליכים כמעט לא תפסו זמן מעבד</a:t>
            </a:r>
          </a:p>
        </p:txBody>
      </p:sp>
      <p:sp>
        <p:nvSpPr>
          <p:cNvPr id="18" name="הסבר: חץ למטה 17">
            <a:extLst>
              <a:ext uri="{FF2B5EF4-FFF2-40B4-BE49-F238E27FC236}">
                <a16:creationId xmlns:a16="http://schemas.microsoft.com/office/drawing/2014/main" xmlns="" id="{CE0C79AF-EA64-3D79-E61E-1FC575BBC73B}"/>
              </a:ext>
            </a:extLst>
          </p:cNvPr>
          <p:cNvSpPr/>
          <p:nvPr/>
        </p:nvSpPr>
        <p:spPr>
          <a:xfrm>
            <a:off x="8425542" y="3792453"/>
            <a:ext cx="1486119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הסטטוס של התהליכים</a:t>
            </a:r>
          </a:p>
        </p:txBody>
      </p:sp>
    </p:spTree>
    <p:extLst>
      <p:ext uri="{BB962C8B-B14F-4D97-AF65-F5344CB8AC3E}">
        <p14:creationId xmlns:p14="http://schemas.microsoft.com/office/powerpoint/2010/main" xmlns="" val="127485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2" grpId="0" animBg="1"/>
      <p:bldP spid="12" grpId="1" animBg="1"/>
      <p:bldP spid="13" grpId="0" animBg="1"/>
      <p:bldP spid="14" grpId="0" animBg="1"/>
      <p:bldP spid="15" grpId="0" animBg="1"/>
      <p:bldP spid="15" grpId="1" animBg="1"/>
      <p:bldP spid="16" grpId="0" animBg="1"/>
      <p:bldP spid="17" grpId="0" animBg="1"/>
      <p:bldP spid="17" grpId="1" animBg="1"/>
      <p:bldP spid="18" grpId="0" animBg="1"/>
      <p:bldP spid="18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605250A9-A6A8-F592-1774-4FD49ED98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039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/>
              <a:t>המשך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xmlns="" id="{2A5D0A66-CC4B-668F-D3DE-A05A3BA6C55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56137" y="4832144"/>
            <a:ext cx="11186251" cy="1648628"/>
          </a:xfrm>
          <a:prstGeom prst="rect">
            <a:avLst/>
          </a:prstGeom>
        </p:spPr>
      </p:pic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16FBB8DA-B206-4894-5C55-ACBED0788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he-IL" sz="2200" dirty="0"/>
              <a:t>כעת נציג את פרטי הזיכרון של התהליכים.</a:t>
            </a:r>
          </a:p>
          <a:p>
            <a:r>
              <a:rPr lang="he-IL" sz="2200" dirty="0"/>
              <a:t>ניתן לראות את הסטטוס של התהליכים</a:t>
            </a:r>
          </a:p>
          <a:p>
            <a:pPr lvl="1"/>
            <a:r>
              <a:rPr lang="en-US" sz="1800" dirty="0"/>
              <a:t>S</a:t>
            </a:r>
            <a:r>
              <a:rPr lang="he-IL" sz="1800" dirty="0"/>
              <a:t> – (</a:t>
            </a:r>
            <a:r>
              <a:rPr lang="en-US" sz="1800" dirty="0"/>
              <a:t>sleep</a:t>
            </a:r>
            <a:r>
              <a:rPr lang="he-IL" sz="1800" dirty="0"/>
              <a:t>) בהמתנה - מוכן לפעולה לפי בקשת המשתמש (הטרמינל נמצא רוב הזמן במצב זה)</a:t>
            </a:r>
          </a:p>
          <a:p>
            <a:pPr lvl="1"/>
            <a:r>
              <a:rPr lang="en-US" sz="1800" dirty="0"/>
              <a:t>s</a:t>
            </a:r>
            <a:r>
              <a:rPr lang="he-IL" sz="1800" dirty="0"/>
              <a:t> – התהליך הראשי</a:t>
            </a:r>
          </a:p>
          <a:p>
            <a:pPr lvl="1"/>
            <a:r>
              <a:rPr lang="en-US" sz="1800" dirty="0"/>
              <a:t>T</a:t>
            </a:r>
            <a:r>
              <a:rPr lang="he-IL" sz="1800" dirty="0"/>
              <a:t> – (</a:t>
            </a:r>
            <a:r>
              <a:rPr lang="en-US" sz="1800" dirty="0"/>
              <a:t>wait</a:t>
            </a:r>
            <a:r>
              <a:rPr lang="he-IL" sz="1800" dirty="0"/>
              <a:t>) – בהמתנה לקלט </a:t>
            </a:r>
          </a:p>
          <a:p>
            <a:pPr lvl="1"/>
            <a:r>
              <a:rPr lang="en-US" sz="1800" dirty="0"/>
              <a:t>Z</a:t>
            </a:r>
            <a:r>
              <a:rPr lang="he-IL" sz="1800" dirty="0"/>
              <a:t> – (</a:t>
            </a:r>
            <a:r>
              <a:rPr lang="en-US" sz="1600" dirty="0"/>
              <a:t>zombie</a:t>
            </a:r>
            <a:r>
              <a:rPr lang="he-IL" sz="1800" dirty="0"/>
              <a:t>) – זומבי, מת מהלך.</a:t>
            </a:r>
          </a:p>
          <a:p>
            <a:pPr lvl="1"/>
            <a:r>
              <a:rPr lang="en-US" sz="1800" dirty="0"/>
              <a:t>R</a:t>
            </a:r>
            <a:r>
              <a:rPr lang="he-IL" sz="1800" dirty="0"/>
              <a:t> – (</a:t>
            </a:r>
            <a:r>
              <a:rPr lang="en-US" sz="1800" dirty="0"/>
              <a:t>run</a:t>
            </a:r>
            <a:r>
              <a:rPr lang="he-IL" sz="1800" dirty="0"/>
              <a:t>) – בריצה</a:t>
            </a:r>
          </a:p>
          <a:p>
            <a:pPr lvl="1"/>
            <a:r>
              <a:rPr lang="he-IL" sz="1800" dirty="0"/>
              <a:t>+ - התהליך שנמצא </a:t>
            </a:r>
            <a:r>
              <a:rPr lang="he-IL" sz="1800" dirty="0" err="1"/>
              <a:t>בקידמה</a:t>
            </a:r>
            <a:endParaRPr lang="he-IL" sz="1800" dirty="0"/>
          </a:p>
          <a:p>
            <a:pPr marL="0" indent="0">
              <a:buNone/>
            </a:pPr>
            <a:endParaRPr lang="he-IL" sz="2200" dirty="0"/>
          </a:p>
        </p:txBody>
      </p:sp>
      <p:sp>
        <p:nvSpPr>
          <p:cNvPr id="6" name="הסבר: חץ למטה 5">
            <a:extLst>
              <a:ext uri="{FF2B5EF4-FFF2-40B4-BE49-F238E27FC236}">
                <a16:creationId xmlns:a16="http://schemas.microsoft.com/office/drawing/2014/main" xmlns="" id="{5885E157-F92B-A3AD-2719-62DFD1C9E698}"/>
              </a:ext>
            </a:extLst>
          </p:cNvPr>
          <p:cNvSpPr/>
          <p:nvPr/>
        </p:nvSpPr>
        <p:spPr>
          <a:xfrm>
            <a:off x="1988988" y="3851226"/>
            <a:ext cx="1899823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אחוז ה </a:t>
            </a:r>
            <a:r>
              <a:rPr lang="en-US" dirty="0"/>
              <a:t>CPU</a:t>
            </a:r>
            <a:r>
              <a:rPr lang="he-IL" dirty="0"/>
              <a:t> שהתהליך תופס</a:t>
            </a:r>
          </a:p>
        </p:txBody>
      </p:sp>
      <p:sp>
        <p:nvSpPr>
          <p:cNvPr id="12" name="הסבר: חץ למטה 11">
            <a:extLst>
              <a:ext uri="{FF2B5EF4-FFF2-40B4-BE49-F238E27FC236}">
                <a16:creationId xmlns:a16="http://schemas.microsoft.com/office/drawing/2014/main" xmlns="" id="{E8DE5AEE-1D6E-9FE7-7B6A-CC16B8708B90}"/>
              </a:ext>
            </a:extLst>
          </p:cNvPr>
          <p:cNvSpPr/>
          <p:nvPr/>
        </p:nvSpPr>
        <p:spPr>
          <a:xfrm>
            <a:off x="2709040" y="3851225"/>
            <a:ext cx="1991259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אחוז הזיכרון שהתהליך תופס</a:t>
            </a:r>
          </a:p>
        </p:txBody>
      </p:sp>
      <p:sp>
        <p:nvSpPr>
          <p:cNvPr id="13" name="מלבן: פינות מעוגלות 12">
            <a:extLst>
              <a:ext uri="{FF2B5EF4-FFF2-40B4-BE49-F238E27FC236}">
                <a16:creationId xmlns:a16="http://schemas.microsoft.com/office/drawing/2014/main" xmlns="" id="{A11737FE-D39A-7533-A4E4-2F6A042430FB}"/>
              </a:ext>
            </a:extLst>
          </p:cNvPr>
          <p:cNvSpPr/>
          <p:nvPr/>
        </p:nvSpPr>
        <p:spPr>
          <a:xfrm>
            <a:off x="656137" y="5899855"/>
            <a:ext cx="10958920" cy="266616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הסבר: חץ שמאלה 13">
            <a:extLst>
              <a:ext uri="{FF2B5EF4-FFF2-40B4-BE49-F238E27FC236}">
                <a16:creationId xmlns:a16="http://schemas.microsoft.com/office/drawing/2014/main" xmlns="" id="{2B314019-6888-EA7C-6AFA-71CFF2D667E2}"/>
              </a:ext>
            </a:extLst>
          </p:cNvPr>
          <p:cNvSpPr/>
          <p:nvPr/>
        </p:nvSpPr>
        <p:spPr>
          <a:xfrm rot="18983063">
            <a:off x="10145672" y="4796632"/>
            <a:ext cx="2032020" cy="621432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זהו תהליך הבן. זומבי.</a:t>
            </a:r>
          </a:p>
        </p:txBody>
      </p:sp>
      <p:sp>
        <p:nvSpPr>
          <p:cNvPr id="15" name="הסבר: חץ למטה 14">
            <a:extLst>
              <a:ext uri="{FF2B5EF4-FFF2-40B4-BE49-F238E27FC236}">
                <a16:creationId xmlns:a16="http://schemas.microsoft.com/office/drawing/2014/main" xmlns="" id="{122CAB2F-495A-1666-3999-1ADD0ED48EA1}"/>
              </a:ext>
            </a:extLst>
          </p:cNvPr>
          <p:cNvSpPr/>
          <p:nvPr/>
        </p:nvSpPr>
        <p:spPr>
          <a:xfrm>
            <a:off x="3701740" y="3858661"/>
            <a:ext cx="1652809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כמות הזיכרון </a:t>
            </a:r>
            <a:r>
              <a:rPr lang="he-IL" dirty="0" err="1"/>
              <a:t>הוירטואלי</a:t>
            </a:r>
            <a:endParaRPr lang="he-IL" dirty="0"/>
          </a:p>
        </p:txBody>
      </p:sp>
      <p:sp>
        <p:nvSpPr>
          <p:cNvPr id="17" name="הסבר: חץ למטה 16">
            <a:extLst>
              <a:ext uri="{FF2B5EF4-FFF2-40B4-BE49-F238E27FC236}">
                <a16:creationId xmlns:a16="http://schemas.microsoft.com/office/drawing/2014/main" xmlns="" id="{ACA1D3F9-A572-7F7E-6B28-3DB09AB0E190}"/>
              </a:ext>
            </a:extLst>
          </p:cNvPr>
          <p:cNvSpPr/>
          <p:nvPr/>
        </p:nvSpPr>
        <p:spPr>
          <a:xfrm>
            <a:off x="6306899" y="3881272"/>
            <a:ext cx="1234001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סטטוס התהליך</a:t>
            </a:r>
          </a:p>
        </p:txBody>
      </p:sp>
    </p:spTree>
    <p:extLst>
      <p:ext uri="{BB962C8B-B14F-4D97-AF65-F5344CB8AC3E}">
        <p14:creationId xmlns:p14="http://schemas.microsoft.com/office/powerpoint/2010/main" xmlns="" val="517165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2" grpId="0" animBg="1"/>
      <p:bldP spid="12" grpId="1" animBg="1"/>
      <p:bldP spid="13" grpId="0" animBg="1"/>
      <p:bldP spid="14" grpId="0" animBg="1"/>
      <p:bldP spid="15" grpId="0" animBg="1"/>
      <p:bldP spid="15" grpId="1" animBg="1"/>
      <p:bldP spid="17" grpId="0" animBg="1"/>
      <p:bldP spid="17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1B282E0B-D53B-09FC-B9C7-00F009A18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/>
              <a:t>האם ניתן להרוג את הזומבי??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3ED609D0-6F64-D1A6-8D55-8FC872054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he-IL" sz="2200" dirty="0"/>
              <a:t>ניתן לראות שהתהליך הזומבי תופס זיכרון </a:t>
            </a:r>
            <a:r>
              <a:rPr lang="en-US" sz="2200" dirty="0"/>
              <a:t>RAM</a:t>
            </a:r>
            <a:r>
              <a:rPr lang="he-IL" sz="2200" dirty="0"/>
              <a:t> – התיקיה קיימת.</a:t>
            </a:r>
          </a:p>
          <a:p>
            <a:endParaRPr lang="he-IL" sz="2200" dirty="0"/>
          </a:p>
          <a:p>
            <a:endParaRPr lang="he-IL" sz="2200" dirty="0"/>
          </a:p>
          <a:p>
            <a:endParaRPr lang="he-IL" sz="2200" dirty="0"/>
          </a:p>
          <a:p>
            <a:endParaRPr lang="he-IL" sz="2200" dirty="0"/>
          </a:p>
          <a:p>
            <a:r>
              <a:rPr lang="he-IL" sz="2200" dirty="0"/>
              <a:t>למרות שהוא לא פעיל – גם לפי הסטטוס</a:t>
            </a:r>
          </a:p>
          <a:p>
            <a:r>
              <a:rPr lang="he-IL" sz="2200" dirty="0"/>
              <a:t>אי אפשר להרוג מישהו שכבר מת....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xmlns="" id="{D629B349-CC22-3D75-B939-8A6A2A8CF5D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344304"/>
            <a:ext cx="12192000" cy="1317263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xmlns="" id="{FD6F481E-9FD5-CC39-AB19-FC4F387CCB04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8048" y="3874706"/>
            <a:ext cx="3590626" cy="2721558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xmlns="" id="{180862EC-BE35-1052-A429-96E46C7F6D5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06894" y="5016294"/>
            <a:ext cx="4477375" cy="147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84486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1EA63DF0-0CFA-ECE1-4E22-6B501168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/>
              <a:t>אין ברירה - נהרוג את האבא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37AAC06E-AEA0-F18B-0244-061E38FCE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64616"/>
            <a:ext cx="10515600" cy="1695662"/>
          </a:xfrm>
        </p:spPr>
        <p:txBody>
          <a:bodyPr>
            <a:normAutofit/>
          </a:bodyPr>
          <a:lstStyle/>
          <a:p>
            <a:r>
              <a:rPr lang="he-IL" sz="2200" dirty="0"/>
              <a:t>לפעמים לוקח כמה שניות מהרגע שהאב "מת" ועד הרגע שבו גם הבן (הזומבי) מבוטל.</a:t>
            </a:r>
          </a:p>
          <a:p>
            <a:r>
              <a:rPr lang="he-IL" sz="2200" dirty="0"/>
              <a:t>זאת בגלל שישנו שלב ביניים בו הזומבי עובר להיות משויך לתהליך </a:t>
            </a:r>
            <a:r>
              <a:rPr lang="en-US" sz="2200" dirty="0" err="1"/>
              <a:t>init</a:t>
            </a:r>
            <a:endParaRPr lang="he-IL" sz="2200" dirty="0"/>
          </a:p>
          <a:p>
            <a:pPr marL="0" indent="0">
              <a:buNone/>
            </a:pPr>
            <a:endParaRPr lang="he-IL" sz="2200" dirty="0"/>
          </a:p>
          <a:p>
            <a:r>
              <a:rPr lang="he-IL" sz="2200" dirty="0"/>
              <a:t>גם יציאה מסודרת מהתהליך תגרום לסיום של הזומבי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xmlns="" id="{9FEDD64B-CD65-DBC1-295A-4B3703F29B8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0" y="1924411"/>
            <a:ext cx="10853928" cy="2511456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xmlns="" id="{7D570DE7-762D-FC45-1D57-B8570DB4828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8200" y="5485359"/>
            <a:ext cx="2939143" cy="109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382163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1801C7CF-9F57-DF99-B0E4-B732B639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4800" dirty="0" smtClean="0"/>
              <a:t>תהליכים</a:t>
            </a:r>
            <a:r>
              <a:rPr lang="he-IL" sz="5400" dirty="0" smtClean="0"/>
              <a:t> </a:t>
            </a:r>
            <a:r>
              <a:rPr lang="en-US" sz="2700" b="1" dirty="0" smtClean="0"/>
              <a:t>PROCESSES</a:t>
            </a:r>
            <a:r>
              <a:rPr lang="he-IL" sz="5400" dirty="0" smtClean="0"/>
              <a:t> </a:t>
            </a:r>
            <a:r>
              <a:rPr lang="en-US" sz="5400" dirty="0"/>
              <a:t>VS</a:t>
            </a:r>
            <a:r>
              <a:rPr lang="he-IL" sz="5400" dirty="0"/>
              <a:t> </a:t>
            </a:r>
            <a:r>
              <a:rPr lang="he-IL" sz="4800" dirty="0" err="1" smtClean="0"/>
              <a:t>תהליכונים</a:t>
            </a:r>
            <a:r>
              <a:rPr lang="he-IL" sz="5400" dirty="0" smtClean="0"/>
              <a:t> </a:t>
            </a:r>
            <a:r>
              <a:rPr lang="en-US" sz="2800" b="1" dirty="0" smtClean="0"/>
              <a:t>THREADS</a:t>
            </a:r>
            <a:endParaRPr lang="he-IL" sz="2800" b="1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253F3175-FC72-EBF1-9C8F-330788976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he-IL" sz="2200" dirty="0"/>
              <a:t>תהליכים </a:t>
            </a:r>
            <a:r>
              <a:rPr lang="he-IL" sz="2200" dirty="0" err="1"/>
              <a:t>ותהליכונים</a:t>
            </a:r>
            <a:r>
              <a:rPr lang="he-IL" sz="2200" dirty="0"/>
              <a:t> הם סוג של יחידות המממשות קוד ורצות על המעבד.</a:t>
            </a:r>
          </a:p>
          <a:p>
            <a:r>
              <a:rPr lang="he-IL" sz="2200" dirty="0"/>
              <a:t>למרות שההבחנה נראית קצת מיותרת (והיא לא!), ישנם הבדלים לא מעטים בין תהליכים </a:t>
            </a:r>
            <a:r>
              <a:rPr lang="he-IL" sz="2200" dirty="0" err="1"/>
              <a:t>לתהליכונים</a:t>
            </a:r>
            <a:r>
              <a:rPr lang="he-IL" sz="2200" dirty="0"/>
              <a:t> (להלן – נכנה "</a:t>
            </a:r>
            <a:r>
              <a:rPr lang="he-IL" sz="2200" dirty="0" err="1"/>
              <a:t>תהליכונים</a:t>
            </a:r>
            <a:r>
              <a:rPr lang="he-IL" sz="2200" dirty="0"/>
              <a:t>" גם בשם "משימות")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תכנית רב משימתית היא למעשה תהליך אחד שהזמן הקצוב לו מתחלק בין מספר משימות.  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r" rtl="1">
              <a:lnSpc>
                <a:spcPct val="120000"/>
              </a:lnSpc>
              <a:spcBef>
                <a:spcPts val="0"/>
              </a:spcBef>
            </a:pPr>
            <a:endParaRPr lang="he-IL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he-IL" sz="2200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xmlns="" id="{B7912241-BA38-C8BA-E609-33EEEDBA66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9693" t="12759" r="6977" b="7042"/>
          <a:stretch/>
        </p:blipFill>
        <p:spPr>
          <a:xfrm>
            <a:off x="0" y="3510280"/>
            <a:ext cx="6151179" cy="317412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xmlns="" id="{BF0596AA-A13B-AF4C-F9A2-1233BEB1B87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51179" y="3400088"/>
            <a:ext cx="5814072" cy="326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252758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8CD7C499-7CA0-F0ED-3D9D-FD5064864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/>
              <a:t>ריבוי תהליכים </a:t>
            </a:r>
            <a:r>
              <a:rPr lang="en-US" sz="5400" dirty="0"/>
              <a:t>VS</a:t>
            </a:r>
            <a:r>
              <a:rPr lang="he-IL" sz="5400" dirty="0"/>
              <a:t> ריבוי </a:t>
            </a:r>
            <a:r>
              <a:rPr lang="he-IL" sz="5400" dirty="0" err="1"/>
              <a:t>תהליכונים</a:t>
            </a:r>
            <a:endParaRPr lang="he-IL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4F272F6F-DC9D-B189-1080-82C6AFD9E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18" y="1929384"/>
            <a:ext cx="11019282" cy="4251960"/>
          </a:xfrm>
        </p:spPr>
        <p:txBody>
          <a:bodyPr>
            <a:normAutofit/>
          </a:bodyPr>
          <a:lstStyle/>
          <a:p>
            <a:pPr algn="r" rtl="1">
              <a:lnSpc>
                <a:spcPct val="120000"/>
              </a:lnSpc>
              <a:spcBef>
                <a:spcPts val="0"/>
              </a:spcBef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כפי שכבר למדתם – במחשב מודרני - תוכניות רצות במקביל</a:t>
            </a:r>
          </a:p>
          <a:p>
            <a:pPr algn="r" rtl="1">
              <a:lnSpc>
                <a:spcPct val="120000"/>
              </a:lnSpc>
              <a:spcBef>
                <a:spcPts val="0"/>
              </a:spcBef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אפליקציות רב תהליכיות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Multi-process Programming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ותכנות רב נימיות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Multi-threaded Programming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הם מקרים פרטיים של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Multi-programing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endParaRPr lang="he-IL" sz="2000" dirty="0"/>
          </a:p>
        </p:txBody>
      </p:sp>
      <p:graphicFrame>
        <p:nvGraphicFramePr>
          <p:cNvPr id="4" name="טבלה 4">
            <a:extLst>
              <a:ext uri="{FF2B5EF4-FFF2-40B4-BE49-F238E27FC236}">
                <a16:creationId xmlns:a16="http://schemas.microsoft.com/office/drawing/2014/main" xmlns="" id="{E8D741E5-A583-18F0-DDF9-CDC16F1DB6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84552926"/>
              </p:ext>
            </p:extLst>
          </p:nvPr>
        </p:nvGraphicFramePr>
        <p:xfrm>
          <a:off x="334518" y="3149643"/>
          <a:ext cx="11519916" cy="3249718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400261">
                  <a:extLst>
                    <a:ext uri="{9D8B030D-6E8A-4147-A177-3AD203B41FA5}">
                      <a16:colId xmlns:a16="http://schemas.microsoft.com/office/drawing/2014/main" xmlns="" val="1093092586"/>
                    </a:ext>
                  </a:extLst>
                </a:gridCol>
                <a:gridCol w="6597790">
                  <a:extLst>
                    <a:ext uri="{9D8B030D-6E8A-4147-A177-3AD203B41FA5}">
                      <a16:colId xmlns:a16="http://schemas.microsoft.com/office/drawing/2014/main" xmlns="" val="220608566"/>
                    </a:ext>
                  </a:extLst>
                </a:gridCol>
                <a:gridCol w="3521865">
                  <a:extLst>
                    <a:ext uri="{9D8B030D-6E8A-4147-A177-3AD203B41FA5}">
                      <a16:colId xmlns:a16="http://schemas.microsoft.com/office/drawing/2014/main" xmlns="" val="1139108852"/>
                    </a:ext>
                  </a:extLst>
                </a:gridCol>
              </a:tblGrid>
              <a:tr h="336094"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רב נימיות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רב תהליכית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70000562"/>
                  </a:ext>
                </a:extLst>
              </a:tr>
              <a:tr h="965157"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מרחב הזיכרון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משותף לכל המשימות.</a:t>
                      </a:r>
                    </a:p>
                    <a:p>
                      <a:pPr marL="0" marR="0" lvl="0" indent="0" algn="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dirty="0"/>
                        <a:t>לכן העברת מידע בין משימות פשוט יותר.</a:t>
                      </a:r>
                    </a:p>
                    <a:p>
                      <a:pPr marL="0" marR="0" lvl="0" indent="0" algn="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dirty="0"/>
                        <a:t>מצד שני - שגיאה בתכנות משימה יכולה לפגוע </a:t>
                      </a:r>
                      <a:r>
                        <a:rPr lang="he-IL" dirty="0" err="1"/>
                        <a:t>בזכרון</a:t>
                      </a:r>
                      <a:r>
                        <a:rPr lang="he-IL" dirty="0"/>
                        <a:t> משימה אחרת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נפרד לכל משימה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66619333"/>
                  </a:ext>
                </a:extLst>
              </a:tr>
              <a:tr h="421533"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תקורה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dirty="0"/>
                        <a:t>משך יצירת משימה חדשה או מעבר ממשימה אחת </a:t>
                      </a:r>
                      <a:r>
                        <a:rPr lang="he-IL" dirty="0" err="1"/>
                        <a:t>לשניה</a:t>
                      </a:r>
                      <a:r>
                        <a:rPr lang="he-IL" dirty="0"/>
                        <a:t> קטן משמעותית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גדולה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42823606"/>
                  </a:ext>
                </a:extLst>
              </a:tr>
              <a:tr h="336094"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קוד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פרוצדורה / פונקציה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קובץ קוד על הדיסק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52491497"/>
                  </a:ext>
                </a:extLst>
              </a:tr>
              <a:tr h="440628"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ביזור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מוגבל למערכת </a:t>
                      </a:r>
                      <a:r>
                        <a:rPr lang="he-IL" dirty="0" err="1"/>
                        <a:t>מיחשוב</a:t>
                      </a:r>
                      <a:r>
                        <a:rPr lang="he-IL" dirty="0"/>
                        <a:t> אחת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יכולה לרוץ על כמה מערכות בו זמנית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9635287"/>
                  </a:ext>
                </a:extLst>
              </a:tr>
              <a:tr h="690880"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סיום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אם </a:t>
                      </a:r>
                      <a:r>
                        <a:rPr lang="he-IL" dirty="0" err="1"/>
                        <a:t>התכנית</a:t>
                      </a:r>
                      <a:r>
                        <a:rPr lang="he-IL" dirty="0"/>
                        <a:t> הראשית מסתיימת או עפה, ייתכן שהמשימות יתבטלו יחד איתה (גם אם לא הסתיימו)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dirty="0"/>
                        <a:t>סיום תהליך אינו גורם לסיום אוטומטי של אף תהליך אחר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143693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1820708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551C6D7B-C700-FEBF-3EDA-862E8BC0E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 err="1"/>
              <a:t>תהליכונים</a:t>
            </a:r>
            <a:r>
              <a:rPr lang="he-IL" sz="5400" dirty="0"/>
              <a:t> (</a:t>
            </a:r>
            <a:r>
              <a:rPr lang="en-US" sz="5400" dirty="0"/>
              <a:t>thread</a:t>
            </a:r>
            <a:r>
              <a:rPr lang="he-IL" sz="5400" dirty="0"/>
              <a:t>)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AC1C88D6-E02C-534E-E6CE-2B2B690CC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 fontScale="92500" lnSpcReduction="20000"/>
          </a:bodyPr>
          <a:lstStyle/>
          <a:p>
            <a:pPr algn="r" rtl="1">
              <a:lnSpc>
                <a:spcPct val="120000"/>
              </a:lnSpc>
              <a:spcBef>
                <a:spcPts val="0"/>
              </a:spcBef>
            </a:pP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אם תהליך מתפעל </a:t>
            </a:r>
            <a:r>
              <a:rPr lang="he-IL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תהליכונים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הגורמים הבאים משותפים לכולם: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קובץ הקוד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רוב שטחי המידע של התוכנית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קבצים פתוחים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פונקציות הטיפול בסיגנלים במידה ויש.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ספריה נוכחית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מספר מזהה של התהליך וקבוצת התהליכים. 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r" rtl="1">
              <a:lnSpc>
                <a:spcPct val="120000"/>
              </a:lnSpc>
              <a:spcBef>
                <a:spcPts val="0"/>
              </a:spcBef>
            </a:pP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he-IL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התהליכוני</a:t>
            </a:r>
            <a:r>
              <a:rPr lang="he-IL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ם</a:t>
            </a:r>
            <a:r>
              <a:rPr lang="he-IL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נבדלים ביניהם במאפיינים הבאים: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מספר זיהוי של </a:t>
            </a:r>
            <a:r>
              <a:rPr lang="he-IL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התהליכון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TID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קבוצת ערכי אוגרים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קטע מחסנית פרטית ונקודה פעילה בתוך המחסנית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משתנים מקומיים וכתובות חזרה 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הגדרות התגובה לסיגנלים 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tabLst>
                <a:tab pos="381000" algn="l"/>
              </a:tabLst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עדיפות יחסית למשימות אחרות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he-IL" sz="22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xmlns="" id="{8EF58500-59A7-DAAA-D15D-DC93EB2501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784" t="33544" r="32973" b="18409"/>
          <a:stretch/>
        </p:blipFill>
        <p:spPr bwMode="auto">
          <a:xfrm>
            <a:off x="242142" y="2452154"/>
            <a:ext cx="5518578" cy="256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7962076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C17DE74-01C9-4859-B65A-85CF999E85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68C0432-0E90-4CC1-8CD3-D44A90DF07E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he-IL" sz="5400" dirty="0">
                <a:solidFill>
                  <a:srgbClr val="FFFFFF"/>
                </a:solidFill>
              </a:rPr>
              <a:t>ומה דעתכם כאן?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r>
              <a:rPr lang="he-IL" sz="2200"/>
              <a:t>מי מהנתונים הבאים משותפים לכל התהליכונים של אותו תהליך ואילו </a:t>
            </a:r>
            <a:r>
              <a:rPr lang="he-IL" sz="2200" b="1"/>
              <a:t>אינם</a:t>
            </a:r>
            <a:r>
              <a:rPr lang="he-IL" sz="2200"/>
              <a:t>?</a:t>
            </a:r>
            <a:r>
              <a:rPr lang="en-US" sz="2200"/>
              <a:t> </a:t>
            </a:r>
          </a:p>
          <a:p>
            <a:pPr lvl="1"/>
            <a:r>
              <a:rPr lang="en-US" sz="2200" b="1"/>
              <a:t>Program Counter</a:t>
            </a:r>
            <a:endParaRPr lang="he-IL" sz="2200" b="1"/>
          </a:p>
          <a:p>
            <a:pPr lvl="2"/>
            <a:r>
              <a:rPr lang="he-IL" sz="2200"/>
              <a:t>כל תהליכון נמצא בנקודה שונה בקוד</a:t>
            </a:r>
            <a:endParaRPr lang="en-US" sz="2200"/>
          </a:p>
          <a:p>
            <a:pPr lvl="1"/>
            <a:r>
              <a:rPr lang="en-US" sz="2200"/>
              <a:t>Code segment </a:t>
            </a:r>
            <a:endParaRPr lang="he-IL" sz="2200"/>
          </a:p>
          <a:p>
            <a:pPr lvl="2"/>
            <a:r>
              <a:rPr lang="he-IL" sz="2200"/>
              <a:t>קוד התכנית משותף לכל התהליכונים</a:t>
            </a:r>
            <a:endParaRPr lang="en-US" sz="2200"/>
          </a:p>
          <a:p>
            <a:pPr lvl="1"/>
            <a:r>
              <a:rPr lang="en-US" sz="2200" b="1"/>
              <a:t>CPU registers </a:t>
            </a:r>
            <a:endParaRPr lang="he-IL" sz="2200" b="1"/>
          </a:p>
          <a:p>
            <a:pPr lvl="2"/>
            <a:r>
              <a:rPr lang="he-IL" sz="2200"/>
              <a:t>ערכי הרגיסטרים של כל תהליכון תלויים בהרצה שלו</a:t>
            </a:r>
            <a:endParaRPr lang="en-US" sz="2200"/>
          </a:p>
          <a:p>
            <a:pPr lvl="1"/>
            <a:r>
              <a:rPr lang="en-US" sz="2200" b="1"/>
              <a:t>Stack</a:t>
            </a:r>
            <a:endParaRPr lang="he-IL" sz="2200" b="1"/>
          </a:p>
          <a:p>
            <a:pPr lvl="2"/>
            <a:r>
              <a:rPr lang="he-IL" sz="2200"/>
              <a:t>המחסנית של כל תהליכון שונה, לפי הביצוע שלו.</a:t>
            </a:r>
            <a:endParaRPr lang="en-US" sz="2200"/>
          </a:p>
          <a:p>
            <a:endParaRPr lang="he-IL" sz="2200"/>
          </a:p>
        </p:txBody>
      </p:sp>
    </p:spTree>
    <p:extLst>
      <p:ext uri="{BB962C8B-B14F-4D97-AF65-F5344CB8AC3E}">
        <p14:creationId xmlns:p14="http://schemas.microsoft.com/office/powerpoint/2010/main" xmlns="" val="258588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xmlns="" id="{C05CBC3C-2E5A-4839-8B9B-2E5A6ADF0F5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2">
            <a:extLst>
              <a:ext uri="{FF2B5EF4-FFF2-40B4-BE49-F238E27FC236}">
                <a16:creationId xmlns:a16="http://schemas.microsoft.com/office/drawing/2014/main" xmlns="" id="{827FF362-FC97-4BF5-949B-D4ADFA26E4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8888549">
            <a:off x="-1059473" y="-1108988"/>
            <a:ext cx="7179830" cy="5226565"/>
          </a:xfrm>
          <a:custGeom>
            <a:avLst/>
            <a:gdLst>
              <a:gd name="connsiteX0" fmla="*/ 5217841 w 7179830"/>
              <a:gd name="connsiteY0" fmla="*/ 464824 h 5226565"/>
              <a:gd name="connsiteX1" fmla="*/ 5222490 w 7179830"/>
              <a:gd name="connsiteY1" fmla="*/ 464289 h 5226565"/>
              <a:gd name="connsiteX2" fmla="*/ 5216768 w 7179830"/>
              <a:gd name="connsiteY2" fmla="*/ 463394 h 5226565"/>
              <a:gd name="connsiteX3" fmla="*/ 5217841 w 7179830"/>
              <a:gd name="connsiteY3" fmla="*/ 464824 h 5226565"/>
              <a:gd name="connsiteX4" fmla="*/ 4945201 w 7179830"/>
              <a:gd name="connsiteY4" fmla="*/ 5226565 h 5226565"/>
              <a:gd name="connsiteX5" fmla="*/ 140449 w 7179830"/>
              <a:gd name="connsiteY5" fmla="*/ 2240811 h 5226565"/>
              <a:gd name="connsiteX6" fmla="*/ 232913 w 7179830"/>
              <a:gd name="connsiteY6" fmla="*/ 2052782 h 5226565"/>
              <a:gd name="connsiteX7" fmla="*/ 375714 w 7179830"/>
              <a:gd name="connsiteY7" fmla="*/ 1803205 h 5226565"/>
              <a:gd name="connsiteX8" fmla="*/ 1512756 w 7179830"/>
              <a:gd name="connsiteY8" fmla="*/ 638448 h 5226565"/>
              <a:gd name="connsiteX9" fmla="*/ 2902095 w 7179830"/>
              <a:gd name="connsiteY9" fmla="*/ 120440 h 5226565"/>
              <a:gd name="connsiteX10" fmla="*/ 2848453 w 7179830"/>
              <a:gd name="connsiteY10" fmla="*/ 125626 h 5226565"/>
              <a:gd name="connsiteX11" fmla="*/ 1837830 w 7179830"/>
              <a:gd name="connsiteY11" fmla="*/ 426203 h 5226565"/>
              <a:gd name="connsiteX12" fmla="*/ 214608 w 7179830"/>
              <a:gd name="connsiteY12" fmla="*/ 1882239 h 5226565"/>
              <a:gd name="connsiteX13" fmla="*/ 91317 w 7179830"/>
              <a:gd name="connsiteY13" fmla="*/ 2123701 h 5226565"/>
              <a:gd name="connsiteX14" fmla="*/ 64092 w 7179830"/>
              <a:gd name="connsiteY14" fmla="*/ 2193361 h 5226565"/>
              <a:gd name="connsiteX15" fmla="*/ 0 w 7179830"/>
              <a:gd name="connsiteY15" fmla="*/ 2153533 h 5226565"/>
              <a:gd name="connsiteX16" fmla="*/ 42834 w 7179830"/>
              <a:gd name="connsiteY16" fmla="*/ 2047277 h 5226565"/>
              <a:gd name="connsiteX17" fmla="*/ 923582 w 7179830"/>
              <a:gd name="connsiteY17" fmla="*/ 915600 h 5226565"/>
              <a:gd name="connsiteX18" fmla="*/ 2686989 w 7179830"/>
              <a:gd name="connsiteY18" fmla="*/ 73950 h 5226565"/>
              <a:gd name="connsiteX19" fmla="*/ 3059983 w 7179830"/>
              <a:gd name="connsiteY19" fmla="*/ 20308 h 5226565"/>
              <a:gd name="connsiteX20" fmla="*/ 3454435 w 7179830"/>
              <a:gd name="connsiteY20" fmla="*/ 1176 h 5226565"/>
              <a:gd name="connsiteX21" fmla="*/ 3923806 w 7179830"/>
              <a:gd name="connsiteY21" fmla="*/ 49990 h 5226565"/>
              <a:gd name="connsiteX22" fmla="*/ 5350874 w 7179830"/>
              <a:gd name="connsiteY22" fmla="*/ 426917 h 5226565"/>
              <a:gd name="connsiteX23" fmla="*/ 6607360 w 7179830"/>
              <a:gd name="connsiteY23" fmla="*/ 1075097 h 5226565"/>
              <a:gd name="connsiteX24" fmla="*/ 7110534 w 7179830"/>
              <a:gd name="connsiteY24" fmla="*/ 1541421 h 5226565"/>
              <a:gd name="connsiteX25" fmla="*/ 7179830 w 7179830"/>
              <a:gd name="connsiteY25" fmla="*/ 1630542 h 5226565"/>
              <a:gd name="connsiteX26" fmla="*/ 7136295 w 7179830"/>
              <a:gd name="connsiteY26" fmla="*/ 1700600 h 5226565"/>
              <a:gd name="connsiteX27" fmla="*/ 7131140 w 7179830"/>
              <a:gd name="connsiteY27" fmla="*/ 1693045 h 5226565"/>
              <a:gd name="connsiteX28" fmla="*/ 6577499 w 7179830"/>
              <a:gd name="connsiteY28" fmla="*/ 1148230 h 5226565"/>
              <a:gd name="connsiteX29" fmla="*/ 5494816 w 7179830"/>
              <a:gd name="connsiteY29" fmla="*/ 563527 h 5226565"/>
              <a:gd name="connsiteX30" fmla="*/ 5366967 w 7179830"/>
              <a:gd name="connsiteY30" fmla="*/ 514176 h 5226565"/>
              <a:gd name="connsiteX31" fmla="*/ 5244661 w 7179830"/>
              <a:gd name="connsiteY31" fmla="*/ 470725 h 5226565"/>
              <a:gd name="connsiteX32" fmla="*/ 5904822 w 7179830"/>
              <a:gd name="connsiteY32" fmla="*/ 815468 h 5226565"/>
              <a:gd name="connsiteX33" fmla="*/ 7015222 w 7179830"/>
              <a:gd name="connsiteY33" fmla="*/ 1815185 h 5226565"/>
              <a:gd name="connsiteX34" fmla="*/ 7040454 w 7179830"/>
              <a:gd name="connsiteY34" fmla="*/ 1854830 h 5226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179830" h="5226565">
                <a:moveTo>
                  <a:pt x="5217841" y="464824"/>
                </a:moveTo>
                <a:lnTo>
                  <a:pt x="5222490" y="464289"/>
                </a:lnTo>
                <a:lnTo>
                  <a:pt x="5216768" y="463394"/>
                </a:lnTo>
                <a:cubicBezTo>
                  <a:pt x="5216768" y="463394"/>
                  <a:pt x="5216768" y="464646"/>
                  <a:pt x="5217841" y="464824"/>
                </a:cubicBezTo>
                <a:close/>
                <a:moveTo>
                  <a:pt x="4945201" y="5226565"/>
                </a:moveTo>
                <a:lnTo>
                  <a:pt x="140449" y="2240811"/>
                </a:lnTo>
                <a:lnTo>
                  <a:pt x="232913" y="2052782"/>
                </a:lnTo>
                <a:cubicBezTo>
                  <a:pt x="277693" y="1968290"/>
                  <a:pt x="325201" y="1885054"/>
                  <a:pt x="375714" y="1803205"/>
                </a:cubicBezTo>
                <a:cubicBezTo>
                  <a:pt x="667528" y="1329721"/>
                  <a:pt x="1039629" y="935091"/>
                  <a:pt x="1512756" y="638448"/>
                </a:cubicBezTo>
                <a:cubicBezTo>
                  <a:pt x="1939392" y="370950"/>
                  <a:pt x="2405724" y="210560"/>
                  <a:pt x="2902095" y="120440"/>
                </a:cubicBezTo>
                <a:cubicBezTo>
                  <a:pt x="2884054" y="118134"/>
                  <a:pt x="2865727" y="119904"/>
                  <a:pt x="2848453" y="125626"/>
                </a:cubicBezTo>
                <a:cubicBezTo>
                  <a:pt x="2498704" y="175943"/>
                  <a:pt x="2158217" y="277201"/>
                  <a:pt x="1837830" y="426203"/>
                </a:cubicBezTo>
                <a:cubicBezTo>
                  <a:pt x="1147094" y="744660"/>
                  <a:pt x="593502" y="1217071"/>
                  <a:pt x="214608" y="1882239"/>
                </a:cubicBezTo>
                <a:cubicBezTo>
                  <a:pt x="169441" y="1960776"/>
                  <a:pt x="128308" y="2041369"/>
                  <a:pt x="91317" y="2123701"/>
                </a:cubicBezTo>
                <a:lnTo>
                  <a:pt x="64092" y="2193361"/>
                </a:lnTo>
                <a:lnTo>
                  <a:pt x="0" y="2153533"/>
                </a:lnTo>
                <a:lnTo>
                  <a:pt x="42834" y="2047277"/>
                </a:lnTo>
                <a:cubicBezTo>
                  <a:pt x="241792" y="1615775"/>
                  <a:pt x="541268" y="1241591"/>
                  <a:pt x="923582" y="915600"/>
                </a:cubicBezTo>
                <a:cubicBezTo>
                  <a:pt x="1435331" y="478415"/>
                  <a:pt x="2028081" y="205375"/>
                  <a:pt x="2686989" y="73950"/>
                </a:cubicBezTo>
                <a:cubicBezTo>
                  <a:pt x="2810367" y="49274"/>
                  <a:pt x="2934818" y="32466"/>
                  <a:pt x="3059983" y="20308"/>
                </a:cubicBezTo>
                <a:cubicBezTo>
                  <a:pt x="3185149" y="8148"/>
                  <a:pt x="3308706" y="2963"/>
                  <a:pt x="3454435" y="1176"/>
                </a:cubicBezTo>
                <a:cubicBezTo>
                  <a:pt x="3599805" y="-5977"/>
                  <a:pt x="3761985" y="20665"/>
                  <a:pt x="3923806" y="49990"/>
                </a:cubicBezTo>
                <a:cubicBezTo>
                  <a:pt x="4409449" y="137964"/>
                  <a:pt x="4886867" y="257228"/>
                  <a:pt x="5350874" y="426917"/>
                </a:cubicBezTo>
                <a:cubicBezTo>
                  <a:pt x="5797001" y="589991"/>
                  <a:pt x="6223101" y="792223"/>
                  <a:pt x="6607360" y="1075097"/>
                </a:cubicBezTo>
                <a:cubicBezTo>
                  <a:pt x="6794438" y="1212779"/>
                  <a:pt x="6965102" y="1365689"/>
                  <a:pt x="7110534" y="1541421"/>
                </a:cubicBezTo>
                <a:lnTo>
                  <a:pt x="7179830" y="1630542"/>
                </a:lnTo>
                <a:lnTo>
                  <a:pt x="7136295" y="1700600"/>
                </a:lnTo>
                <a:lnTo>
                  <a:pt x="7131140" y="1693045"/>
                </a:lnTo>
                <a:cubicBezTo>
                  <a:pt x="6977874" y="1483026"/>
                  <a:pt x="6788448" y="1305671"/>
                  <a:pt x="6577499" y="1148230"/>
                </a:cubicBezTo>
                <a:cubicBezTo>
                  <a:pt x="6245452" y="900401"/>
                  <a:pt x="5878538" y="716408"/>
                  <a:pt x="5494816" y="563527"/>
                </a:cubicBezTo>
                <a:cubicBezTo>
                  <a:pt x="5452491" y="546487"/>
                  <a:pt x="5409881" y="530036"/>
                  <a:pt x="5366967" y="514176"/>
                </a:cubicBezTo>
                <a:cubicBezTo>
                  <a:pt x="5326377" y="499156"/>
                  <a:pt x="5285430" y="485210"/>
                  <a:pt x="5244661" y="470725"/>
                </a:cubicBezTo>
                <a:cubicBezTo>
                  <a:pt x="5471517" y="572127"/>
                  <a:pt x="5691970" y="687263"/>
                  <a:pt x="5904822" y="815468"/>
                </a:cubicBezTo>
                <a:cubicBezTo>
                  <a:pt x="6336645" y="1080104"/>
                  <a:pt x="6718758" y="1400351"/>
                  <a:pt x="7015222" y="1815185"/>
                </a:cubicBezTo>
                <a:lnTo>
                  <a:pt x="7040454" y="185483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" name="כותרת 4">
            <a:extLst>
              <a:ext uri="{FF2B5EF4-FFF2-40B4-BE49-F238E27FC236}">
                <a16:creationId xmlns:a16="http://schemas.microsoft.com/office/drawing/2014/main" xmlns="" id="{A12CF4DF-D67D-49E1-83E1-5411E66CA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673770"/>
            <a:ext cx="3644489" cy="2414488"/>
          </a:xfrm>
        </p:spPr>
        <p:txBody>
          <a:bodyPr anchor="t">
            <a:normAutofit fontScale="90000"/>
          </a:bodyPr>
          <a:lstStyle/>
          <a:p>
            <a:r>
              <a:rPr lang="he-IL" sz="4600" dirty="0">
                <a:solidFill>
                  <a:srgbClr val="FFFFFF"/>
                </a:solidFill>
              </a:rPr>
              <a:t>שאלה – ניצולת מעבד עבור </a:t>
            </a:r>
            <a:r>
              <a:rPr lang="he-IL" sz="4600" dirty="0" err="1">
                <a:solidFill>
                  <a:srgbClr val="FFFFFF"/>
                </a:solidFill>
              </a:rPr>
              <a:t>תהליכונים</a:t>
            </a:r>
            <a:r>
              <a:rPr lang="he-IL" sz="4600" dirty="0">
                <a:solidFill>
                  <a:srgbClr val="FFFFFF"/>
                </a:solidFill>
              </a:rPr>
              <a:t>, מודל רבים לרבים</a:t>
            </a:r>
          </a:p>
        </p:txBody>
      </p:sp>
      <p:sp>
        <p:nvSpPr>
          <p:cNvPr id="2" name="מלבן: פינות מעוגלות 1">
            <a:extLst>
              <a:ext uri="{FF2B5EF4-FFF2-40B4-BE49-F238E27FC236}">
                <a16:creationId xmlns:a16="http://schemas.microsoft.com/office/drawing/2014/main" xmlns="" id="{4E72298A-A120-2133-CD7A-93C08CC7D9E0}"/>
              </a:ext>
            </a:extLst>
          </p:cNvPr>
          <p:cNvSpPr/>
          <p:nvPr/>
        </p:nvSpPr>
        <p:spPr>
          <a:xfrm>
            <a:off x="5943600" y="3429000"/>
            <a:ext cx="4999383" cy="596348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xmlns="" id="{442DC9D4-B20C-025C-8EA9-85FB6375003C}"/>
              </a:ext>
            </a:extLst>
          </p:cNvPr>
          <p:cNvSpPr/>
          <p:nvPr/>
        </p:nvSpPr>
        <p:spPr>
          <a:xfrm>
            <a:off x="5963920" y="4069080"/>
            <a:ext cx="4999383" cy="596348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מלבן: פינות מעוגלות 3">
            <a:extLst>
              <a:ext uri="{FF2B5EF4-FFF2-40B4-BE49-F238E27FC236}">
                <a16:creationId xmlns:a16="http://schemas.microsoft.com/office/drawing/2014/main" xmlns="" id="{8F587A03-FF2F-2536-9E4F-D54101B76C77}"/>
              </a:ext>
            </a:extLst>
          </p:cNvPr>
          <p:cNvSpPr/>
          <p:nvPr/>
        </p:nvSpPr>
        <p:spPr>
          <a:xfrm>
            <a:off x="5963920" y="4699382"/>
            <a:ext cx="4999383" cy="106133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xmlns="" id="{4060F592-F59C-45FF-9D78-1FEAC6C71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882315"/>
            <a:ext cx="5254754" cy="5294647"/>
          </a:xfrm>
        </p:spPr>
        <p:txBody>
          <a:bodyPr>
            <a:normAutofit/>
          </a:bodyPr>
          <a:lstStyle/>
          <a:p>
            <a:r>
              <a:rPr lang="he-IL" altLang="he-IL" sz="2000" dirty="0">
                <a:latin typeface="inherit"/>
              </a:rPr>
              <a:t>נתונה מערכת מרובת ליבות, וכן תוכנית מרובת </a:t>
            </a:r>
            <a:r>
              <a:rPr lang="he-IL" altLang="he-IL" sz="2000" dirty="0" err="1">
                <a:latin typeface="inherit"/>
              </a:rPr>
              <a:t>תהליכונים</a:t>
            </a:r>
            <a:r>
              <a:rPr lang="he-IL" altLang="he-IL" sz="2000" dirty="0">
                <a:latin typeface="inherit"/>
              </a:rPr>
              <a:t> </a:t>
            </a:r>
          </a:p>
          <a:p>
            <a:pPr lvl="1"/>
            <a:r>
              <a:rPr lang="he-IL" altLang="he-IL" sz="2000" dirty="0">
                <a:latin typeface="inherit"/>
              </a:rPr>
              <a:t>השימוש </a:t>
            </a:r>
            <a:r>
              <a:rPr lang="he-IL" altLang="he-IL" sz="2000" dirty="0" err="1">
                <a:latin typeface="inherit"/>
              </a:rPr>
              <a:t>בתהליכונים</a:t>
            </a:r>
            <a:r>
              <a:rPr lang="he-IL" altLang="he-IL" sz="2000" dirty="0">
                <a:latin typeface="inherit"/>
              </a:rPr>
              <a:t> מתבצע במודל ההפעלה של רבים לרבים. </a:t>
            </a:r>
          </a:p>
          <a:p>
            <a:pPr lvl="1"/>
            <a:r>
              <a:rPr lang="he-IL" altLang="he-IL" sz="2000" dirty="0">
                <a:latin typeface="inherit"/>
              </a:rPr>
              <a:t>מספר </a:t>
            </a:r>
            <a:r>
              <a:rPr lang="he-IL" altLang="he-IL" sz="2000" dirty="0" err="1">
                <a:latin typeface="inherit"/>
              </a:rPr>
              <a:t>התהליכונים</a:t>
            </a:r>
            <a:r>
              <a:rPr lang="he-IL" altLang="he-IL" sz="2000" dirty="0">
                <a:latin typeface="inherit"/>
              </a:rPr>
              <a:t> ברמת משתמש גדול יותר ממספר ליבות העיבוד במערכת. </a:t>
            </a:r>
          </a:p>
          <a:p>
            <a:r>
              <a:rPr lang="he-IL" altLang="he-IL" sz="2000" dirty="0">
                <a:latin typeface="inherit"/>
              </a:rPr>
              <a:t>מה תהיינה ההשלכות על ניצולת המעבד בתרחישים הבאים?</a:t>
            </a:r>
          </a:p>
          <a:p>
            <a:pPr lvl="1"/>
            <a:r>
              <a:rPr lang="he-IL" altLang="he-IL" sz="2000" dirty="0">
                <a:latin typeface="inherit"/>
              </a:rPr>
              <a:t>מספר </a:t>
            </a:r>
            <a:r>
              <a:rPr lang="he-IL" altLang="he-IL" sz="2000" dirty="0" err="1">
                <a:latin typeface="inherit"/>
              </a:rPr>
              <a:t>התהליכונים</a:t>
            </a:r>
            <a:r>
              <a:rPr lang="he-IL" altLang="he-IL" sz="2000" dirty="0">
                <a:latin typeface="inherit"/>
              </a:rPr>
              <a:t> ברמת ליבה המוקצים לתוכנית הוא פחות מ- מספר ליבות העיבוד. </a:t>
            </a:r>
          </a:p>
          <a:p>
            <a:pPr lvl="1"/>
            <a:r>
              <a:rPr lang="he-IL" altLang="he-IL" sz="2000" dirty="0">
                <a:latin typeface="inherit"/>
              </a:rPr>
              <a:t>מספר </a:t>
            </a:r>
            <a:r>
              <a:rPr lang="he-IL" altLang="he-IL" sz="2000" dirty="0" err="1">
                <a:latin typeface="inherit"/>
              </a:rPr>
              <a:t>התהליכונים</a:t>
            </a:r>
            <a:r>
              <a:rPr lang="he-IL" altLang="he-IL" sz="2000" dirty="0">
                <a:latin typeface="inherit"/>
              </a:rPr>
              <a:t> ברמת ליבה המוקצים לתוכנית שווה למספר ליבות העיבוד. </a:t>
            </a:r>
          </a:p>
          <a:p>
            <a:pPr lvl="1"/>
            <a:r>
              <a:rPr lang="he-IL" altLang="he-IL" sz="2000" dirty="0">
                <a:latin typeface="inherit"/>
              </a:rPr>
              <a:t>מספר </a:t>
            </a:r>
            <a:r>
              <a:rPr lang="he-IL" altLang="he-IL" sz="2000" dirty="0" err="1">
                <a:latin typeface="inherit"/>
              </a:rPr>
              <a:t>התהליכונים</a:t>
            </a:r>
            <a:r>
              <a:rPr lang="he-IL" altLang="he-IL" sz="2000" dirty="0">
                <a:latin typeface="inherit"/>
              </a:rPr>
              <a:t> ברמת ליבה המוקצים לתוכנית גדול יותר ממספר ליבות העיבוד אך פחות ממספר </a:t>
            </a:r>
            <a:r>
              <a:rPr lang="he-IL" altLang="he-IL" sz="2000" dirty="0" err="1">
                <a:latin typeface="inherit"/>
              </a:rPr>
              <a:t>ממספר</a:t>
            </a:r>
            <a:r>
              <a:rPr lang="he-IL" altLang="he-IL" sz="2000" dirty="0">
                <a:latin typeface="inherit"/>
              </a:rPr>
              <a:t> </a:t>
            </a:r>
            <a:r>
              <a:rPr lang="he-IL" altLang="he-IL" sz="2000" dirty="0" err="1">
                <a:latin typeface="inherit"/>
              </a:rPr>
              <a:t>התהליכונים</a:t>
            </a:r>
            <a:r>
              <a:rPr lang="he-IL" altLang="he-IL" sz="2000" dirty="0">
                <a:latin typeface="inherit"/>
              </a:rPr>
              <a:t> ברמת המשתמש</a:t>
            </a:r>
            <a:r>
              <a:rPr lang="he-IL" altLang="he-IL" sz="2000" dirty="0"/>
              <a:t> </a:t>
            </a:r>
            <a:endParaRPr lang="he-IL" altLang="he-IL" sz="2000" dirty="0">
              <a:latin typeface="Arial" panose="020B0604020202020204" pitchFamily="34" charset="0"/>
            </a:endParaRPr>
          </a:p>
          <a:p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xmlns="" val="1106368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45D37F4E-DDB4-456B-97E0-9937730A03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713E8AD8-7AC7-877C-526C-391E41F5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e-IL" sz="5400" dirty="0">
                <a:cs typeface="+mn-cs"/>
              </a:rPr>
              <a:t>תזכורת...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xmlns="" id="{B2DD41CD-8F47-4F56-AD12-4E2FF76969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xmlns="" id="{80833F32-CCF0-B0ED-B54F-8489264AD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he-IL" dirty="0"/>
              <a:t>בשיעור הקודם התחלנו להכיר את השימוש במערכת ההפעלה - </a:t>
            </a:r>
            <a:r>
              <a:rPr lang="en-US" dirty="0"/>
              <a:t>Linux</a:t>
            </a:r>
            <a:r>
              <a:rPr lang="he-IL" dirty="0"/>
              <a:t>.</a:t>
            </a:r>
          </a:p>
          <a:p>
            <a:r>
              <a:rPr lang="he-IL" dirty="0"/>
              <a:t>הכרנו חלק מהתוכניות של ה</a:t>
            </a:r>
            <a:r>
              <a:rPr lang="en-US" dirty="0"/>
              <a:t>shell</a:t>
            </a:r>
            <a:r>
              <a:rPr lang="he-IL" dirty="0"/>
              <a:t>, ודרכם ניסינו לחקור את מערכת ההפעלה</a:t>
            </a:r>
          </a:p>
          <a:p>
            <a:r>
              <a:rPr lang="he-IL" dirty="0"/>
              <a:t>הרצנו תוכניות של ריבוי תהליכים בשפת </a:t>
            </a:r>
            <a:r>
              <a:rPr lang="en-US" dirty="0"/>
              <a:t>C</a:t>
            </a:r>
            <a:r>
              <a:rPr lang="he-IL" dirty="0"/>
              <a:t>, והשתמשנו בקומפיילר של מערכת </a:t>
            </a:r>
            <a:r>
              <a:rPr lang="en-US" dirty="0" err="1"/>
              <a:t>linapp</a:t>
            </a:r>
            <a:endParaRPr lang="he-IL" dirty="0"/>
          </a:p>
          <a:p>
            <a:r>
              <a:rPr lang="he-IL" dirty="0"/>
              <a:t>ננסה היום להעמיק את היכרותנו.</a:t>
            </a:r>
          </a:p>
          <a:p>
            <a:pPr lvl="1"/>
            <a:r>
              <a:rPr lang="he-IL" dirty="0"/>
              <a:t>שימוש ב</a:t>
            </a:r>
            <a:r>
              <a:rPr lang="en-US" dirty="0"/>
              <a:t>shell </a:t>
            </a:r>
            <a:endParaRPr lang="he-IL" dirty="0"/>
          </a:p>
          <a:p>
            <a:pPr lvl="1"/>
            <a:r>
              <a:rPr lang="he-IL" dirty="0"/>
              <a:t>ריבוי תהליכים </a:t>
            </a:r>
            <a:r>
              <a:rPr lang="he-IL" dirty="0" err="1"/>
              <a:t>ותהליכונים</a:t>
            </a:r>
            <a:endParaRPr lang="he-IL" dirty="0"/>
          </a:p>
          <a:p>
            <a:pPr lvl="1"/>
            <a:r>
              <a:rPr lang="he-IL" dirty="0"/>
              <a:t>שימוש בקומפיילר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F396D43-C3FD-9BD8-6CFA-13D7D282078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r="3792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178391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35DB3719-6FDC-4E5D-891D-FF40B7300F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כותרת 4">
            <a:extLst>
              <a:ext uri="{FF2B5EF4-FFF2-40B4-BE49-F238E27FC236}">
                <a16:creationId xmlns:a16="http://schemas.microsoft.com/office/drawing/2014/main" xmlns="" id="{9773B735-CA5E-4001-B2CC-E4FE60E1B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/>
              <a:t>תשובה: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xmlns="" id="{E0CBAC23-2E3F-4A90-BA59-F8299F6A54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מציין מיקום תוכן 5">
            <a:extLst>
              <a:ext uri="{FF2B5EF4-FFF2-40B4-BE49-F238E27FC236}">
                <a16:creationId xmlns:a16="http://schemas.microsoft.com/office/drawing/2014/main" xmlns="" id="{0FA5007F-DCA5-D02D-4A1F-312CD7E518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488528009"/>
              </p:ext>
            </p:extLst>
          </p:nvPr>
        </p:nvGraphicFramePr>
        <p:xfrm>
          <a:off x="838200" y="2214879"/>
          <a:ext cx="10515600" cy="42779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20398619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כותרת 6">
            <a:extLst>
              <a:ext uri="{FF2B5EF4-FFF2-40B4-BE49-F238E27FC236}">
                <a16:creationId xmlns:a16="http://schemas.microsoft.com/office/drawing/2014/main" xmlns="" id="{89FBEA22-4963-4862-AC41-7C3378B19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>
                <a:solidFill>
                  <a:srgbClr val="FF0000"/>
                </a:solidFill>
              </a:rPr>
              <a:t>למחשבה</a:t>
            </a:r>
            <a:r>
              <a:rPr lang="he-IL" sz="5400" dirty="0"/>
              <a:t>...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מציין מיקום תוכן 7">
            <a:extLst>
              <a:ext uri="{FF2B5EF4-FFF2-40B4-BE49-F238E27FC236}">
                <a16:creationId xmlns:a16="http://schemas.microsoft.com/office/drawing/2014/main" xmlns="" id="{7A8F9D0E-106C-456D-9F93-F550EC8F2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he-IL" altLang="he-IL" sz="2000" dirty="0">
                <a:latin typeface="inherit"/>
              </a:rPr>
              <a:t>נניח שמערכת הפעלה מקצה הליכים ברמת המשתמש לליבה באמצעות המודל של רבים לרבים וכי ההקצאה מתבצעת באמצעות  LWP (תהליכים קלי-משקל). </a:t>
            </a:r>
          </a:p>
          <a:p>
            <a:r>
              <a:rPr lang="he-IL" altLang="he-IL" sz="2000" dirty="0">
                <a:latin typeface="inherit"/>
              </a:rPr>
              <a:t>כמו כן, המערכת מאפשרת למפתחים ליצור בזמן אמת </a:t>
            </a:r>
            <a:r>
              <a:rPr lang="he-IL" altLang="he-IL" sz="2000" dirty="0" err="1">
                <a:latin typeface="inherit"/>
              </a:rPr>
              <a:t>תהליכונים</a:t>
            </a:r>
            <a:r>
              <a:rPr lang="he-IL" altLang="he-IL" sz="2000" dirty="0">
                <a:latin typeface="inherit"/>
              </a:rPr>
              <a:t> לשימוש במערכות זמן אמת. </a:t>
            </a:r>
          </a:p>
          <a:p>
            <a:r>
              <a:rPr lang="he-IL" altLang="he-IL" sz="2000" dirty="0">
                <a:latin typeface="inherit"/>
              </a:rPr>
              <a:t>האם יש צורך שבמערכת הזו יהיה ניתן לבצע קישור זמן אמת בין </a:t>
            </a:r>
            <a:r>
              <a:rPr lang="he-IL" altLang="he-IL" sz="2000" dirty="0" err="1">
                <a:latin typeface="inherit"/>
              </a:rPr>
              <a:t>תהליכון</a:t>
            </a:r>
            <a:r>
              <a:rPr lang="he-IL" altLang="he-IL" sz="2000" dirty="0">
                <a:latin typeface="inherit"/>
              </a:rPr>
              <a:t> ל- LWP? </a:t>
            </a:r>
          </a:p>
          <a:p>
            <a:r>
              <a:rPr lang="he-IL" altLang="he-IL" sz="2000" dirty="0">
                <a:latin typeface="inherit"/>
              </a:rPr>
              <a:t>כזכור - העיתוי הוא המרכיב החיוני ליישומים בזמן אמת. אם חוט מסומן כ"זמן אמת" אך אינו קשור ל- LWP, יתכן </a:t>
            </a:r>
            <a:r>
              <a:rPr lang="he-IL" altLang="he-IL" sz="2000" dirty="0" err="1">
                <a:latin typeface="inherit"/>
              </a:rPr>
              <a:t>שהתהליכון</a:t>
            </a:r>
            <a:r>
              <a:rPr lang="he-IL" altLang="he-IL" sz="2000" dirty="0">
                <a:latin typeface="inherit"/>
              </a:rPr>
              <a:t> יצטרך להמתין עד לחיבור ל- LWP לפני הריצה. </a:t>
            </a:r>
          </a:p>
          <a:p>
            <a:r>
              <a:rPr lang="he-IL" altLang="he-IL" sz="2000" dirty="0">
                <a:latin typeface="inherit"/>
              </a:rPr>
              <a:t>במצב בו </a:t>
            </a:r>
            <a:r>
              <a:rPr lang="he-IL" altLang="he-IL" sz="2000" dirty="0" err="1">
                <a:latin typeface="inherit"/>
              </a:rPr>
              <a:t>תהליכון</a:t>
            </a:r>
            <a:r>
              <a:rPr lang="he-IL" altLang="he-IL" sz="2000" dirty="0">
                <a:latin typeface="inherit"/>
              </a:rPr>
              <a:t> זמן אמת פועל (מחובר ל- LWP) אך הוא חסום (חייב לבצע קלט / פלט, הוקדם על ידי </a:t>
            </a:r>
            <a:r>
              <a:rPr lang="he-IL" altLang="he-IL" sz="2000" dirty="0" err="1">
                <a:latin typeface="inherit"/>
              </a:rPr>
              <a:t>תהליכון</a:t>
            </a:r>
            <a:r>
              <a:rPr lang="he-IL" altLang="he-IL" sz="2000" dirty="0">
                <a:latin typeface="inherit"/>
              </a:rPr>
              <a:t> זמן אמת בעדיפות גבוהה יותר, מחכה לפתיחה של קטע קריטי </a:t>
            </a:r>
            <a:r>
              <a:rPr lang="he-IL" altLang="he-IL" sz="2000" dirty="0" err="1">
                <a:latin typeface="inherit"/>
              </a:rPr>
              <a:t>וכו</a:t>
            </a:r>
            <a:r>
              <a:rPr lang="he-IL" altLang="he-IL" sz="2000" dirty="0">
                <a:latin typeface="inherit"/>
              </a:rPr>
              <a:t> '). בזמן זה, ה- LWP אליו הוא הוצמד מוקצה </a:t>
            </a:r>
            <a:r>
              <a:rPr lang="he-IL" altLang="he-IL" sz="2000" dirty="0" err="1">
                <a:latin typeface="inherit"/>
              </a:rPr>
              <a:t>לתהליכון</a:t>
            </a:r>
            <a:r>
              <a:rPr lang="he-IL" altLang="he-IL" sz="2000" dirty="0">
                <a:latin typeface="inherit"/>
              </a:rPr>
              <a:t> אחר. כאשר </a:t>
            </a:r>
            <a:r>
              <a:rPr lang="he-IL" altLang="he-IL" sz="2000" dirty="0" err="1">
                <a:latin typeface="inherit"/>
              </a:rPr>
              <a:t>התהליכון</a:t>
            </a:r>
            <a:r>
              <a:rPr lang="he-IL" altLang="he-IL" sz="2000" dirty="0">
                <a:latin typeface="inherit"/>
              </a:rPr>
              <a:t> זמן אמת נבחר להפעלה שוב, תחילה עליו להמתין לחיבור ל- LWP. </a:t>
            </a:r>
          </a:p>
          <a:p>
            <a:r>
              <a:rPr lang="he-IL" altLang="he-IL" sz="2000" dirty="0">
                <a:latin typeface="inherit"/>
              </a:rPr>
              <a:t>על ידי אפשרות של  קישור LWP </a:t>
            </a:r>
            <a:r>
              <a:rPr lang="he-IL" altLang="he-IL" sz="2000" dirty="0" err="1">
                <a:latin typeface="inherit"/>
              </a:rPr>
              <a:t>לתהליכון</a:t>
            </a:r>
            <a:r>
              <a:rPr lang="he-IL" altLang="he-IL" sz="2000" dirty="0">
                <a:latin typeface="inherit"/>
              </a:rPr>
              <a:t> בזמן אמת, מובטח </a:t>
            </a:r>
            <a:r>
              <a:rPr lang="he-IL" altLang="he-IL" sz="2000" dirty="0" err="1">
                <a:latin typeface="inherit"/>
              </a:rPr>
              <a:t>שלתהליכון</a:t>
            </a:r>
            <a:r>
              <a:rPr lang="he-IL" altLang="he-IL" sz="2000" dirty="0">
                <a:latin typeface="inherit"/>
              </a:rPr>
              <a:t> יהיה רק עיכוב מינימלי בריצה לאחר שתוזמן.</a:t>
            </a:r>
            <a:r>
              <a:rPr lang="he-IL" altLang="he-IL" sz="2000" dirty="0"/>
              <a:t> </a:t>
            </a:r>
            <a:endParaRPr lang="he-IL" altLang="he-IL" sz="2000" dirty="0">
              <a:latin typeface="Arial" panose="020B0604020202020204" pitchFamily="34" charset="0"/>
            </a:endParaRPr>
          </a:p>
          <a:p>
            <a:endParaRPr lang="he-IL" sz="2000" dirty="0"/>
          </a:p>
        </p:txBody>
      </p:sp>
    </p:spTree>
    <p:extLst>
      <p:ext uri="{BB962C8B-B14F-4D97-AF65-F5344CB8AC3E}">
        <p14:creationId xmlns:p14="http://schemas.microsoft.com/office/powerpoint/2010/main" xmlns="" val="3188726581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2E442304-DDBD-4F7B-8017-36BCC863FB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כותרת 4">
            <a:extLst>
              <a:ext uri="{FF2B5EF4-FFF2-40B4-BE49-F238E27FC236}">
                <a16:creationId xmlns:a16="http://schemas.microsoft.com/office/drawing/2014/main" xmlns="" id="{E469D2CB-8742-4743-A650-142EADCFF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he-IL" sz="5400" dirty="0"/>
              <a:t>מודל רבים ליחיד </a:t>
            </a:r>
            <a:br>
              <a:rPr lang="he-IL" sz="5400" dirty="0"/>
            </a:br>
            <a:r>
              <a:rPr lang="en-US" sz="5400" dirty="0"/>
              <a:t>VS</a:t>
            </a:r>
            <a:r>
              <a:rPr lang="he-IL" sz="5400" dirty="0"/>
              <a:t/>
            </a:r>
            <a:br>
              <a:rPr lang="he-IL" sz="5400" dirty="0"/>
            </a:br>
            <a:r>
              <a:rPr lang="he-IL" sz="5400" dirty="0"/>
              <a:t>מודל יחיד ליחיד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xmlns="" id="{5E107275-3853-46FD-A241-DE4355A426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מציין מיקום תוכן 5">
            <a:extLst>
              <a:ext uri="{FF2B5EF4-FFF2-40B4-BE49-F238E27FC236}">
                <a16:creationId xmlns:a16="http://schemas.microsoft.com/office/drawing/2014/main" xmlns="" id="{561457FD-79A1-4C1F-5556-3989883C9E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555235095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274928988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968FF02A-E77D-2768-7586-67227055C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 err="1"/>
              <a:t>תהליכונים</a:t>
            </a:r>
            <a:r>
              <a:rPr lang="he-IL" sz="5400" dirty="0"/>
              <a:t> ב </a:t>
            </a:r>
            <a:r>
              <a:rPr lang="en-US" sz="5400" dirty="0"/>
              <a:t>Linux</a:t>
            </a:r>
            <a:endParaRPr lang="he-IL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418B8C7D-D3FC-A166-C863-D7B39405C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152400" algn="r" rtl="1"/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על מנת להשתמש בתכנות משימות  בשפת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יש להשתמש בספריית המערכת המתאימה : 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#include &lt;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pthreads.h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&gt;</a:t>
            </a:r>
            <a:endParaRPr lang="he-IL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52400" algn="r" rtl="1"/>
            <a:endParaRPr lang="he-IL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52400" algn="r" rtl="1"/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ספריה זו כוללת מספר פקודות מערכת לשימוש </a:t>
            </a:r>
            <a:r>
              <a:rPr lang="he-IL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בתהליכונים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152400" algn="r" rtl="1"/>
            <a:endParaRPr lang="he-IL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52400" algn="r" rtl="1"/>
            <a:r>
              <a:rPr lang="he-IL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התהליכונים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שנוצרים הם </a:t>
            </a:r>
            <a:r>
              <a:rPr lang="he-IL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תהליכונים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מסוג "אחד לאחד" – כלומר, מערכת ההפעלה "מודעת" לריבוי </a:t>
            </a:r>
            <a:r>
              <a:rPr lang="he-IL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התהליכונים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ומנהלת אותם בהתאם.</a:t>
            </a:r>
          </a:p>
          <a:p>
            <a:pPr marL="152400" algn="r" rtl="1"/>
            <a:r>
              <a:rPr lang="he-IL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למעשה – ב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Linux</a:t>
            </a:r>
            <a:r>
              <a:rPr lang="he-IL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ניהול תהליכים </a:t>
            </a:r>
            <a:r>
              <a:rPr lang="he-IL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ותהליכונים</a:t>
            </a:r>
            <a:r>
              <a:rPr lang="he-IL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הוא די דומה, וקשה למשתמש לשים לב להבחנה שיש בין שני הסוגים.</a:t>
            </a:r>
          </a:p>
          <a:p>
            <a:pPr marL="152400" algn="r" rtl="1"/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לכן, </a:t>
            </a:r>
            <a:r>
              <a:rPr lang="he-IL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תהליכונים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מכונים לעיתים גם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LWP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תהליך קל משקל (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Light Weight Process</a:t>
            </a: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he-IL" sz="2200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xmlns="" id="{1703C162-5E5A-4EC5-18E2-9F521A458F7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71001" y="338139"/>
            <a:ext cx="2465239" cy="147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410753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605250A9-A6A8-F592-1774-4FD49ED98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039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/>
              <a:t>בואו נחזור </a:t>
            </a:r>
            <a:r>
              <a:rPr lang="he-IL" sz="5400" dirty="0" err="1"/>
              <a:t>לתכנית</a:t>
            </a:r>
            <a:r>
              <a:rPr lang="he-IL" sz="5400" dirty="0"/>
              <a:t> הזומבי שלנו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16FBB8DA-B206-4894-5C55-ACBED0788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he-IL" sz="2200" dirty="0"/>
              <a:t>נבקש לראות גם את הפרטים על </a:t>
            </a:r>
            <a:r>
              <a:rPr lang="he-IL" sz="2200" dirty="0" err="1"/>
              <a:t>התהליכונים</a:t>
            </a:r>
            <a:r>
              <a:rPr lang="he-IL" sz="2200" dirty="0"/>
              <a:t> = תהליכי קלי משקל.</a:t>
            </a:r>
          </a:p>
          <a:p>
            <a:r>
              <a:rPr lang="he-IL" sz="2200" dirty="0"/>
              <a:t>התהליך "שלנו" קיבל את המספר המזהה 880. תהליך הבן קיבל את המספר 881. </a:t>
            </a:r>
          </a:p>
          <a:p>
            <a:pPr marL="0" indent="0">
              <a:buNone/>
            </a:pPr>
            <a:endParaRPr lang="he-IL" sz="2200" dirty="0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xmlns="" id="{F310CBB4-3C50-31E9-A3A3-1253BA0FC674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91214" y="4837909"/>
            <a:ext cx="11900785" cy="1455888"/>
          </a:xfrm>
          <a:prstGeom prst="rect">
            <a:avLst/>
          </a:prstGeom>
        </p:spPr>
      </p:pic>
      <p:sp>
        <p:nvSpPr>
          <p:cNvPr id="6" name="הסבר: חץ למטה 5">
            <a:extLst>
              <a:ext uri="{FF2B5EF4-FFF2-40B4-BE49-F238E27FC236}">
                <a16:creationId xmlns:a16="http://schemas.microsoft.com/office/drawing/2014/main" xmlns="" id="{5885E157-F92B-A3AD-2719-62DFD1C9E698}"/>
              </a:ext>
            </a:extLst>
          </p:cNvPr>
          <p:cNvSpPr/>
          <p:nvPr/>
        </p:nvSpPr>
        <p:spPr>
          <a:xfrm>
            <a:off x="2287405" y="3806032"/>
            <a:ext cx="1899823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מספר </a:t>
            </a:r>
            <a:r>
              <a:rPr lang="he-IL" dirty="0" err="1"/>
              <a:t>התהליכון</a:t>
            </a:r>
            <a:r>
              <a:rPr lang="he-IL" dirty="0"/>
              <a:t> הראשון זהה למספר התהליך</a:t>
            </a:r>
          </a:p>
        </p:txBody>
      </p:sp>
      <p:sp>
        <p:nvSpPr>
          <p:cNvPr id="12" name="הסבר: חץ למטה 11">
            <a:extLst>
              <a:ext uri="{FF2B5EF4-FFF2-40B4-BE49-F238E27FC236}">
                <a16:creationId xmlns:a16="http://schemas.microsoft.com/office/drawing/2014/main" xmlns="" id="{E8DE5AEE-1D6E-9FE7-7B6A-CC16B8708B90}"/>
              </a:ext>
            </a:extLst>
          </p:cNvPr>
          <p:cNvSpPr/>
          <p:nvPr/>
        </p:nvSpPr>
        <p:spPr>
          <a:xfrm>
            <a:off x="2758848" y="3798210"/>
            <a:ext cx="2163270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מספר </a:t>
            </a:r>
            <a:r>
              <a:rPr lang="he-IL" dirty="0" err="1"/>
              <a:t>התהליכונים</a:t>
            </a:r>
            <a:r>
              <a:rPr lang="he-IL" dirty="0"/>
              <a:t> שהתהליך מייצר</a:t>
            </a:r>
          </a:p>
        </p:txBody>
      </p:sp>
      <p:sp>
        <p:nvSpPr>
          <p:cNvPr id="13" name="מלבן: פינות מעוגלות 12">
            <a:extLst>
              <a:ext uri="{FF2B5EF4-FFF2-40B4-BE49-F238E27FC236}">
                <a16:creationId xmlns:a16="http://schemas.microsoft.com/office/drawing/2014/main" xmlns="" id="{A11737FE-D39A-7533-A4E4-2F6A042430FB}"/>
              </a:ext>
            </a:extLst>
          </p:cNvPr>
          <p:cNvSpPr/>
          <p:nvPr/>
        </p:nvSpPr>
        <p:spPr>
          <a:xfrm>
            <a:off x="838197" y="5765905"/>
            <a:ext cx="10973287" cy="310377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הסבר: חץ שמאלה 13">
            <a:extLst>
              <a:ext uri="{FF2B5EF4-FFF2-40B4-BE49-F238E27FC236}">
                <a16:creationId xmlns:a16="http://schemas.microsoft.com/office/drawing/2014/main" xmlns="" id="{2B314019-6888-EA7C-6AFA-71CFF2D667E2}"/>
              </a:ext>
            </a:extLst>
          </p:cNvPr>
          <p:cNvSpPr/>
          <p:nvPr/>
        </p:nvSpPr>
        <p:spPr>
          <a:xfrm rot="18983063">
            <a:off x="9845563" y="4727298"/>
            <a:ext cx="2032020" cy="621432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6264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זהו תהליך הבן. זומבי.</a:t>
            </a:r>
          </a:p>
        </p:txBody>
      </p:sp>
      <p:sp>
        <p:nvSpPr>
          <p:cNvPr id="15" name="הסבר: חץ למטה 14">
            <a:extLst>
              <a:ext uri="{FF2B5EF4-FFF2-40B4-BE49-F238E27FC236}">
                <a16:creationId xmlns:a16="http://schemas.microsoft.com/office/drawing/2014/main" xmlns="" id="{122CAB2F-495A-1666-3999-1ADD0ED48EA1}"/>
              </a:ext>
            </a:extLst>
          </p:cNvPr>
          <p:cNvSpPr/>
          <p:nvPr/>
        </p:nvSpPr>
        <p:spPr>
          <a:xfrm>
            <a:off x="2781837" y="3798210"/>
            <a:ext cx="2978482" cy="1232199"/>
          </a:xfrm>
          <a:prstGeom prst="downArrow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/>
              <a:t>איזה סדרן מנהל את התהליך הזה (במקרה הזה סדרן מקומי)</a:t>
            </a:r>
          </a:p>
        </p:txBody>
      </p:sp>
    </p:spTree>
    <p:extLst>
      <p:ext uri="{BB962C8B-B14F-4D97-AF65-F5344CB8AC3E}">
        <p14:creationId xmlns:p14="http://schemas.microsoft.com/office/powerpoint/2010/main" xmlns="" val="3006809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2" grpId="0" animBg="1"/>
      <p:bldP spid="12" grpId="1" animBg="1"/>
      <p:bldP spid="13" grpId="0" animBg="1"/>
      <p:bldP spid="14" grpId="0" animBg="1"/>
      <p:bldP spid="15" grpId="0" animBg="1"/>
      <p:bldP spid="15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968FF02A-E77D-2768-7586-67227055C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>
                <a:latin typeface="+mn-lt"/>
              </a:rPr>
              <a:t>הרוטינה </a:t>
            </a:r>
            <a:r>
              <a:rPr lang="en-US" sz="5400" dirty="0" err="1">
                <a:effectLst/>
                <a:latin typeface="+mn-lt"/>
                <a:ea typeface="Times New Roman" panose="02020603050405020304" pitchFamily="18" charset="0"/>
              </a:rPr>
              <a:t>pthread_create</a:t>
            </a:r>
            <a:r>
              <a:rPr lang="he-IL" sz="5400" dirty="0">
                <a:effectLst/>
                <a:latin typeface="+mn-lt"/>
                <a:ea typeface="Times New Roman" panose="02020603050405020304" pitchFamily="18" charset="0"/>
              </a:rPr>
              <a:t> </a:t>
            </a:r>
            <a:endParaRPr lang="he-IL" sz="5400" dirty="0">
              <a:latin typeface="+mn-lt"/>
            </a:endParaRP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418B8C7D-D3FC-A166-C863-D7B39405C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0504"/>
            <a:ext cx="10515600" cy="4251960"/>
          </a:xfrm>
        </p:spPr>
        <p:txBody>
          <a:bodyPr>
            <a:normAutofit lnSpcReduction="10000"/>
          </a:bodyPr>
          <a:lstStyle/>
          <a:p>
            <a:pPr marL="152400" algn="r" rtl="1"/>
            <a:r>
              <a:rPr lang="he-IL" sz="2400" dirty="0" err="1">
                <a:effectLst/>
                <a:ea typeface="Times New Roman" panose="02020603050405020304" pitchFamily="18" charset="0"/>
              </a:rPr>
              <a:t>תהליכון</a:t>
            </a:r>
            <a:r>
              <a:rPr lang="he-IL" sz="2400" dirty="0">
                <a:effectLst/>
                <a:ea typeface="Times New Roman" panose="02020603050405020304" pitchFamily="18" charset="0"/>
              </a:rPr>
              <a:t> נוצרת ע"י קריאה לרוטינה </a:t>
            </a:r>
            <a:r>
              <a:rPr lang="en-US" sz="2400" dirty="0" err="1">
                <a:effectLst/>
                <a:ea typeface="Times New Roman" panose="02020603050405020304" pitchFamily="18" charset="0"/>
              </a:rPr>
              <a:t>pthread_create</a:t>
            </a:r>
            <a:r>
              <a:rPr lang="he-IL" sz="2400" dirty="0">
                <a:effectLst/>
                <a:ea typeface="Times New Roman" panose="02020603050405020304" pitchFamily="18" charset="0"/>
              </a:rPr>
              <a:t>.</a:t>
            </a:r>
          </a:p>
          <a:p>
            <a:pPr marL="152400" algn="r" rtl="1"/>
            <a:endParaRPr lang="he-IL" sz="2400" dirty="0">
              <a:ea typeface="Times New Roman" panose="02020603050405020304" pitchFamily="18" charset="0"/>
            </a:endParaRPr>
          </a:p>
          <a:p>
            <a:pPr marL="152400" algn="r" rtl="1"/>
            <a:endParaRPr lang="he-IL" sz="2400" dirty="0">
              <a:effectLst/>
              <a:ea typeface="Times New Roman" panose="02020603050405020304" pitchFamily="18" charset="0"/>
            </a:endParaRPr>
          </a:p>
          <a:p>
            <a:pPr marL="152400" algn="r" rtl="1"/>
            <a:endParaRPr lang="he-IL" sz="2400" dirty="0">
              <a:effectLst/>
              <a:ea typeface="Times New Roman" panose="02020603050405020304" pitchFamily="18" charset="0"/>
            </a:endParaRPr>
          </a:p>
          <a:p>
            <a:pPr marL="152400" algn="r" rtl="1"/>
            <a:endParaRPr lang="he-IL" sz="2400" dirty="0">
              <a:effectLst/>
              <a:ea typeface="Times New Roman" panose="02020603050405020304" pitchFamily="18" charset="0"/>
            </a:endParaRPr>
          </a:p>
          <a:p>
            <a:pPr marL="152400" algn="r" rtl="1"/>
            <a:endParaRPr lang="en-US" sz="2000" dirty="0">
              <a:effectLst/>
              <a:ea typeface="Times New Roman" panose="02020603050405020304" pitchFamily="18" charset="0"/>
            </a:endParaRPr>
          </a:p>
          <a:p>
            <a:pPr algn="r" rt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בד"כ </a:t>
            </a:r>
            <a:r>
              <a:rPr lang="en-US" sz="20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attr</a:t>
            </a:r>
            <a:r>
              <a:rPr lang="he-IL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יהיה </a:t>
            </a:r>
            <a:r>
              <a:rPr lang="en-US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NULL</a:t>
            </a:r>
            <a:r>
              <a:rPr lang="he-IL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עבור מאפייני ברירת מחדל</a:t>
            </a:r>
            <a:endParaRPr lang="en-US" sz="2000" dirty="0">
              <a:effectLst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2000" dirty="0">
                <a:solidFill>
                  <a:srgbClr val="000000"/>
                </a:solidFill>
                <a:ea typeface="Times New Roman" panose="02020603050405020304" pitchFamily="18" charset="0"/>
              </a:rPr>
              <a:t>במידה ונדרש יותר מפרמטר אחד, המצביע</a:t>
            </a:r>
            <a:r>
              <a:rPr lang="he-IL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arg</a:t>
            </a:r>
            <a:r>
              <a:rPr lang="he-IL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יכול להצביע לרשומה.</a:t>
            </a:r>
          </a:p>
          <a:p>
            <a:pPr marL="0" indent="0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he-IL" sz="24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2400" dirty="0">
                <a:effectLst/>
                <a:ea typeface="Times New Roman" panose="02020603050405020304" pitchFamily="18" charset="0"/>
              </a:rPr>
              <a:t>למשל:		</a:t>
            </a:r>
            <a:r>
              <a:rPr lang="he-IL" b="1" dirty="0">
                <a:solidFill>
                  <a:schemeClr val="accent6"/>
                </a:solidFill>
                <a:effectLst/>
                <a:ea typeface="Times New Roman" panose="02020603050405020304" pitchFamily="18" charset="0"/>
              </a:rPr>
              <a:t>	 </a:t>
            </a:r>
            <a:r>
              <a:rPr lang="en-US" b="1" dirty="0" err="1">
                <a:solidFill>
                  <a:schemeClr val="accent6"/>
                </a:solidFill>
                <a:effectLst/>
                <a:ea typeface="Times" panose="02020603050405020304" pitchFamily="18" charset="0"/>
              </a:rPr>
              <a:t>pthread_create</a:t>
            </a:r>
            <a:r>
              <a:rPr lang="en-US" b="1" dirty="0">
                <a:solidFill>
                  <a:schemeClr val="accent6"/>
                </a:solidFill>
                <a:effectLst/>
                <a:ea typeface="Times" panose="02020603050405020304" pitchFamily="18" charset="0"/>
              </a:rPr>
              <a:t>(&amp;ID2, NULL, count, (void *) (&amp;v2));</a:t>
            </a:r>
            <a:endParaRPr lang="en-US" b="1" dirty="0">
              <a:solidFill>
                <a:schemeClr val="accent6"/>
              </a:solidFill>
              <a:effectLst/>
              <a:ea typeface="Calibri" panose="020F0502020204030204" pitchFamily="34" charset="0"/>
            </a:endParaRPr>
          </a:p>
          <a:p>
            <a:pPr marL="0" indent="0" algn="r" rtl="1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dirty="0">
              <a:effectLst/>
              <a:ea typeface="Times New Roman" panose="02020603050405020304" pitchFamily="18" charset="0"/>
            </a:endParaRPr>
          </a:p>
          <a:p>
            <a:endParaRPr lang="he-IL" sz="2200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xmlns="" id="{DC100945-E011-7AAF-5954-77307626F66B}"/>
              </a:ext>
            </a:extLst>
          </p:cNvPr>
          <p:cNvSpPr txBox="1"/>
          <p:nvPr/>
        </p:nvSpPr>
        <p:spPr>
          <a:xfrm>
            <a:off x="2727960" y="2556824"/>
            <a:ext cx="7076440" cy="15696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marL="0" indent="0" algn="l" rtl="0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int </a:t>
            </a:r>
            <a:r>
              <a:rPr lang="en-US" sz="2400" b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pthread_create</a:t>
            </a: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(</a:t>
            </a:r>
            <a:r>
              <a:rPr lang="en-US" sz="2400" b="1" dirty="0">
                <a:solidFill>
                  <a:srgbClr val="000000"/>
                </a:solidFill>
                <a:ea typeface="Times New Roman" panose="02020603050405020304" pitchFamily="18" charset="0"/>
              </a:rPr>
              <a:t>	</a:t>
            </a:r>
            <a:r>
              <a:rPr lang="en-US" sz="2400" b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pthread_t</a:t>
            </a: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*thread, </a:t>
            </a:r>
          </a:p>
          <a:p>
            <a:pPr marL="0" indent="0" algn="l" rtl="0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b="1" dirty="0">
                <a:solidFill>
                  <a:srgbClr val="000000"/>
                </a:solidFill>
                <a:ea typeface="Times New Roman" panose="02020603050405020304" pitchFamily="18" charset="0"/>
              </a:rPr>
              <a:t>					</a:t>
            </a: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const </a:t>
            </a:r>
            <a:r>
              <a:rPr lang="en-US" sz="2400" b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pthread_attr_t</a:t>
            </a: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*</a:t>
            </a:r>
            <a:r>
              <a:rPr lang="en-US" sz="2400" b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attr</a:t>
            </a: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, </a:t>
            </a:r>
          </a:p>
          <a:p>
            <a:pPr marL="0" indent="0" algn="l" rtl="0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					void (*</a:t>
            </a:r>
            <a:r>
              <a:rPr lang="en-US" sz="2400" b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start_routine</a:t>
            </a: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)(void *), </a:t>
            </a:r>
          </a:p>
          <a:p>
            <a:pPr marL="0" indent="0" algn="l" rtl="0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					void *</a:t>
            </a:r>
            <a:r>
              <a:rPr lang="en-US" sz="2400" b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arg</a:t>
            </a:r>
            <a:r>
              <a:rPr lang="en-US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); </a:t>
            </a:r>
            <a:endParaRPr lang="he-IL" sz="2400" b="1" dirty="0"/>
          </a:p>
        </p:txBody>
      </p:sp>
      <p:sp>
        <p:nvSpPr>
          <p:cNvPr id="9" name="הסבר: חץ שמאלה 8">
            <a:extLst>
              <a:ext uri="{FF2B5EF4-FFF2-40B4-BE49-F238E27FC236}">
                <a16:creationId xmlns:a16="http://schemas.microsoft.com/office/drawing/2014/main" xmlns="" id="{82FE1EA8-8B13-D30F-533D-15D8BD4B6932}"/>
              </a:ext>
            </a:extLst>
          </p:cNvPr>
          <p:cNvSpPr/>
          <p:nvPr/>
        </p:nvSpPr>
        <p:spPr>
          <a:xfrm>
            <a:off x="8188011" y="2378097"/>
            <a:ext cx="2866069" cy="746759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64286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מצביע שבו יוחזר ה</a:t>
            </a:r>
            <a:r>
              <a:rPr lang="en-US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PID</a:t>
            </a: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של </a:t>
            </a:r>
            <a:r>
              <a:rPr lang="he-IL" sz="18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התהליכון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11" name="הסבר: חץ ימינה 10">
            <a:extLst>
              <a:ext uri="{FF2B5EF4-FFF2-40B4-BE49-F238E27FC236}">
                <a16:creationId xmlns:a16="http://schemas.microsoft.com/office/drawing/2014/main" xmlns="" id="{ADE01DC7-E93F-BBC5-6287-C344F5342933}"/>
              </a:ext>
            </a:extLst>
          </p:cNvPr>
          <p:cNvSpPr/>
          <p:nvPr/>
        </p:nvSpPr>
        <p:spPr>
          <a:xfrm rot="21311343">
            <a:off x="1785563" y="2945333"/>
            <a:ext cx="3781154" cy="746759"/>
          </a:xfrm>
          <a:prstGeom prst="rightArrowCallou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מצביע לרשומת מאפיינים רצויים עבור </a:t>
            </a:r>
            <a:r>
              <a:rPr lang="he-IL" dirty="0" err="1">
                <a:solidFill>
                  <a:srgbClr val="000000"/>
                </a:solidFill>
                <a:ea typeface="Times New Roman" panose="02020603050405020304" pitchFamily="18" charset="0"/>
              </a:rPr>
              <a:t>התהליכון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13" name="הסבר: חץ ימינה 12">
            <a:extLst>
              <a:ext uri="{FF2B5EF4-FFF2-40B4-BE49-F238E27FC236}">
                <a16:creationId xmlns:a16="http://schemas.microsoft.com/office/drawing/2014/main" xmlns="" id="{46DF0392-B1AF-2AF1-49F8-BD16B357E879}"/>
              </a:ext>
            </a:extLst>
          </p:cNvPr>
          <p:cNvSpPr/>
          <p:nvPr/>
        </p:nvSpPr>
        <p:spPr>
          <a:xfrm rot="20657485">
            <a:off x="1190701" y="3922176"/>
            <a:ext cx="4542636" cy="746759"/>
          </a:xfrm>
          <a:prstGeom prst="rightArrowCallou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מצביע לפונקציה שתהיה </a:t>
            </a:r>
            <a:r>
              <a:rPr lang="he-IL" dirty="0" err="1">
                <a:solidFill>
                  <a:srgbClr val="000000"/>
                </a:solidFill>
                <a:ea typeface="Times New Roman" panose="02020603050405020304" pitchFamily="18" charset="0"/>
              </a:rPr>
              <a:t>התכנית</a:t>
            </a: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 הראשית של </a:t>
            </a:r>
            <a:r>
              <a:rPr lang="he-IL" dirty="0" err="1">
                <a:solidFill>
                  <a:srgbClr val="000000"/>
                </a:solidFill>
                <a:ea typeface="Times New Roman" panose="02020603050405020304" pitchFamily="18" charset="0"/>
              </a:rPr>
              <a:t>התהליכון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14" name="הסבר: חץ שמאלה 13">
            <a:extLst>
              <a:ext uri="{FF2B5EF4-FFF2-40B4-BE49-F238E27FC236}">
                <a16:creationId xmlns:a16="http://schemas.microsoft.com/office/drawing/2014/main" xmlns="" id="{D544ECDB-F995-3294-EC3B-82A01CF8428F}"/>
              </a:ext>
            </a:extLst>
          </p:cNvPr>
          <p:cNvSpPr/>
          <p:nvPr/>
        </p:nvSpPr>
        <p:spPr>
          <a:xfrm>
            <a:off x="8340411" y="3576977"/>
            <a:ext cx="2866069" cy="746759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64286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sz="18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מצביע לפרמטר שמועבר </a:t>
            </a:r>
            <a:r>
              <a:rPr lang="he-IL" sz="18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לתהליכון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11399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xmlns="" id="{777A147A-9ED8-46B4-8660-1B3C2AA880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A9E03EB7-9600-4290-A1D0-7ECCF2B77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rtl="0"/>
            <a:r>
              <a:rPr lang="en-US" sz="5400" kern="1200" dirty="0" err="1">
                <a:latin typeface="+mj-lt"/>
                <a:ea typeface="+mj-ea"/>
                <a:cs typeface="+mj-cs"/>
              </a:rPr>
              <a:t>רוטינות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5400" kern="1200" dirty="0" err="1">
                <a:latin typeface="+mj-lt"/>
                <a:ea typeface="+mj-ea"/>
                <a:cs typeface="+mj-cs"/>
              </a:rPr>
              <a:t>הקשורות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5400" kern="1200" dirty="0" err="1">
                <a:latin typeface="+mj-lt"/>
                <a:ea typeface="+mj-ea"/>
              </a:rPr>
              <a:t>לתהלי</a:t>
            </a:r>
            <a:r>
              <a:rPr lang="he-IL" sz="5400" kern="1200" dirty="0" err="1">
                <a:latin typeface="+mj-lt"/>
                <a:ea typeface="+mj-ea"/>
              </a:rPr>
              <a:t>כוני</a:t>
            </a:r>
            <a:r>
              <a:rPr lang="en-US" sz="5400" kern="1200" dirty="0">
                <a:latin typeface="+mj-lt"/>
                <a:ea typeface="+mj-ea"/>
              </a:rPr>
              <a:t>ם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5400" kern="1200" dirty="0" err="1">
                <a:latin typeface="+mj-lt"/>
                <a:ea typeface="+mj-ea"/>
                <a:cs typeface="+mj-cs"/>
              </a:rPr>
              <a:t>בנים</a:t>
            </a:r>
            <a:endParaRPr lang="en-US" sz="54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xmlns="" id="{5D6C15A0-C087-4593-8414-2B4EC1CDC3D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xmlns="" id="{25CF2655-1300-40AB-70AA-EA63B7200ECC}"/>
              </a:ext>
            </a:extLst>
          </p:cNvPr>
          <p:cNvSpPr txBox="1"/>
          <p:nvPr/>
        </p:nvSpPr>
        <p:spPr>
          <a:xfrm>
            <a:off x="5108129" y="816251"/>
            <a:ext cx="6224335" cy="5431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2000" b="1" u="sng" dirty="0" err="1"/>
              <a:t>הרוטינה</a:t>
            </a:r>
            <a:r>
              <a:rPr lang="en-US" sz="2000" b="1" u="sng" dirty="0"/>
              <a:t> </a:t>
            </a:r>
            <a:r>
              <a:rPr lang="en-US" sz="2000" b="1" u="sng" dirty="0" err="1"/>
              <a:t>pthread_exit</a:t>
            </a:r>
            <a:endParaRPr lang="en-US" sz="2000" b="1" u="sng" dirty="0"/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effectLst/>
              </a:rPr>
              <a:t> 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משימה יכולה  לסיים את הריצה שלה ע"י קריאה לרוטינה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pthread_exit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()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 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he-IL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הרוטינה מקבלת פרמטר של מצביע. מצביע זה </a:t>
            </a:r>
            <a:r>
              <a:rPr lang="he-IL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משמש להעברת ערך כ"תוצאה" ("קוד סיום") למשימת האב.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dirty="0">
              <a:effectLst/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dirty="0">
              <a:effectLst/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000" dirty="0">
              <a:effectLst/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effectLst/>
              </a:rPr>
              <a:t> </a:t>
            </a:r>
            <a:r>
              <a:rPr lang="en-US" sz="2000" b="1" u="sng" dirty="0" err="1">
                <a:effectLst/>
              </a:rPr>
              <a:t>הרוטינה</a:t>
            </a:r>
            <a:r>
              <a:rPr lang="en-US" sz="2000" b="1" u="sng" dirty="0">
                <a:effectLst/>
              </a:rPr>
              <a:t> </a:t>
            </a:r>
            <a:r>
              <a:rPr lang="en-US" sz="2000" b="1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join</a:t>
            </a:r>
            <a:endParaRPr lang="en-US" sz="2000" dirty="0">
              <a:effectLst/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effectLst/>
              </a:rPr>
              <a:t> </a:t>
            </a:r>
            <a:r>
              <a:rPr lang="he-IL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ה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רוטינה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join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גורמת </a:t>
            </a:r>
            <a:r>
              <a:rPr lang="he-IL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לתהליכון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להיעצר עד שאחד </a:t>
            </a:r>
            <a:r>
              <a:rPr lang="he-IL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מתהליכוני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הבן שלו יסיים.  הפקודה מקבלת את ה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PID</a:t>
            </a:r>
            <a:r>
              <a:rPr lang="he-IL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של המשימה לה רוצים להמתין.</a:t>
            </a:r>
            <a:endParaRPr lang="he-IL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אם אין תהליכים בנים יוחזר הערך 1-.  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ניתן לציין פרמטר נוסף, שדרכו תועבר תוצאת הסיום של </a:t>
            </a:r>
            <a:r>
              <a:rPr lang="he-IL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התהליכון</a:t>
            </a:r>
            <a:r>
              <a:rPr lang="he-IL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שהסתיים.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effectLst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xmlns="" val="397696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כותרת 1">
            <a:extLst>
              <a:ext uri="{FF2B5EF4-FFF2-40B4-BE49-F238E27FC236}">
                <a16:creationId xmlns:a16="http://schemas.microsoft.com/office/drawing/2014/main" xmlns="" id="{E3A03B78-99D8-961F-45A1-45C1A013D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e-IL" dirty="0"/>
              <a:t>תכנית קצרה לדוגמא</a:t>
            </a:r>
          </a:p>
        </p:txBody>
      </p:sp>
      <p:sp>
        <p:nvSpPr>
          <p:cNvPr id="11" name="מציין מיקום תוכן 2">
            <a:extLst>
              <a:ext uri="{FF2B5EF4-FFF2-40B4-BE49-F238E27FC236}">
                <a16:creationId xmlns:a16="http://schemas.microsoft.com/office/drawing/2014/main" xmlns="" id="{07A7E16E-5B16-A2A0-E130-A3E3910D1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1525"/>
            <a:ext cx="6851073" cy="4763662"/>
          </a:xfr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25000" lnSpcReduction="20000"/>
          </a:bodyPr>
          <a:lstStyle/>
          <a:p>
            <a:pPr marL="0" indent="0" algn="r" rtl="1">
              <a:lnSpc>
                <a:spcPct val="115000"/>
              </a:lnSpc>
              <a:spcBef>
                <a:spcPts val="0"/>
              </a:spcBef>
              <a:buNone/>
            </a:pPr>
            <a:r>
              <a:rPr lang="he-IL" sz="1800" u="none" strike="noStrike" dirty="0">
                <a:effectLst/>
                <a:latin typeface="Times" panose="02020603050405020304" pitchFamily="18" charset="0"/>
                <a:ea typeface="Times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72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#include &lt;</a:t>
            </a:r>
            <a:r>
              <a:rPr lang="en-US" sz="72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stdio.h</a:t>
            </a:r>
            <a:r>
              <a:rPr lang="en-US" sz="72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&gt;</a:t>
            </a:r>
            <a:endParaRPr lang="en-US" sz="7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72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#include &lt;</a:t>
            </a:r>
            <a:r>
              <a:rPr lang="en-US" sz="72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pthread.h</a:t>
            </a:r>
            <a:r>
              <a:rPr lang="en-US" sz="72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&gt;</a:t>
            </a:r>
            <a:endParaRPr lang="he-IL" sz="7200" dirty="0">
              <a:effectLst/>
              <a:latin typeface="Courier New" panose="02070309020205020404" pitchFamily="49" charset="0"/>
              <a:ea typeface="Times" panose="02020603050405020304" pitchFamily="18" charset="0"/>
              <a:cs typeface="Courier New" panose="02070309020205020404" pitchFamily="49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72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#include &lt;</a:t>
            </a:r>
            <a:r>
              <a:rPr lang="en-US" sz="72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unistd.h</a:t>
            </a:r>
            <a:r>
              <a:rPr lang="en-US" sz="72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&gt;</a:t>
            </a: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72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void *</a:t>
            </a:r>
            <a:r>
              <a:rPr lang="en-US" sz="7200" dirty="0">
                <a:solidFill>
                  <a:srgbClr val="FF0000"/>
                </a:solidFill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count </a:t>
            </a:r>
            <a:r>
              <a:rPr lang="en-US" sz="72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(void * param){</a:t>
            </a:r>
            <a:endParaRPr lang="en-US" sz="7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int *</a:t>
            </a:r>
            <a:r>
              <a:rPr lang="en-US" sz="64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valuePTR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 = (int *) param; /* convert to integer </a:t>
            </a:r>
            <a:r>
              <a:rPr lang="en-US" sz="64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ptr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. */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int value = *</a:t>
            </a:r>
            <a:r>
              <a:rPr lang="en-US" sz="64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valuePTR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; /* then take the value */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("Child: value = %d\n", value);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72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7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49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49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72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int main(void){</a:t>
            </a:r>
            <a:endParaRPr lang="en-US" sz="7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 err="1">
                <a:solidFill>
                  <a:srgbClr val="7030A0"/>
                </a:solidFill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pthread_t</a:t>
            </a:r>
            <a:r>
              <a:rPr lang="en-US" sz="6400" dirty="0">
                <a:solidFill>
                  <a:srgbClr val="7030A0"/>
                </a:solidFill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6400" b="1" dirty="0">
                <a:solidFill>
                  <a:srgbClr val="7030A0"/>
                </a:solidFill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ID1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, ID2; /* for thread IDs */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int v1 = 1; /* argument for the 1st </a:t>
            </a:r>
            <a:r>
              <a:rPr lang="en-US" sz="64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thr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 */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int v2 = 2; /* argument for the 2nd </a:t>
            </a:r>
            <a:r>
              <a:rPr lang="en-US" sz="64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thr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 */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 err="1">
                <a:solidFill>
                  <a:srgbClr val="7030A0"/>
                </a:solidFill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pthread_create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6400" b="1" dirty="0">
                <a:solidFill>
                  <a:srgbClr val="7030A0"/>
                </a:solidFill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&amp;ID1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, NULL, </a:t>
            </a:r>
            <a:r>
              <a:rPr lang="en-US" sz="6400" dirty="0">
                <a:solidFill>
                  <a:srgbClr val="FF0000"/>
                </a:solidFill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count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, (void *) (&amp;v1));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pthread_create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(&amp;ID2, NULL, count, (void *) (&amp;v2));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 err="1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("Parent\n");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457200" lvl="1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4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sleep(2); /* why is sleep() here? */</a:t>
            </a:r>
            <a:endParaRPr lang="en-US" sz="6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7200" dirty="0">
                <a:effectLst/>
                <a:latin typeface="Courier New" panose="02070309020205020404" pitchFamily="49" charset="0"/>
                <a:ea typeface="Times" panose="02020603050405020304" pitchFamily="18" charset="0"/>
                <a:cs typeface="Courier New" panose="02070309020205020404" pitchFamily="49" charset="0"/>
              </a:rPr>
              <a:t>}</a:t>
            </a:r>
            <a:endParaRPr lang="en-US" sz="7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4900" dirty="0">
                <a:effectLst/>
                <a:latin typeface="Times" panose="02020603050405020304" pitchFamily="18" charset="0"/>
                <a:ea typeface="Times" panose="02020603050405020304" pitchFamily="18" charset="0"/>
              </a:rPr>
              <a:t> </a:t>
            </a:r>
            <a:endParaRPr lang="en-US" sz="49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he-IL" dirty="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xmlns="" id="{923598AE-03B1-1B6B-F20C-905FD14AD9B0}"/>
              </a:ext>
            </a:extLst>
          </p:cNvPr>
          <p:cNvSpPr txBox="1"/>
          <p:nvPr/>
        </p:nvSpPr>
        <p:spPr>
          <a:xfrm>
            <a:off x="7426036" y="3187931"/>
            <a:ext cx="4080163" cy="198342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1&gt;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gcc</a:t>
            </a:r>
            <a:r>
              <a:rPr lang="en-US" sz="1800" dirty="0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 –g –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pthread</a:t>
            </a:r>
            <a:r>
              <a:rPr lang="en-US" sz="1800" dirty="0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 –o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myprog</a:t>
            </a:r>
            <a:r>
              <a:rPr lang="en-US" sz="1800" dirty="0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myprog.c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2&gt;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myprog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output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Child: value = 1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Child: value = 2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bg1"/>
                </a:solidFill>
                <a:effectLst/>
                <a:latin typeface="Times" panose="02020603050405020304" pitchFamily="18" charset="0"/>
                <a:ea typeface="Times" panose="02020603050405020304" pitchFamily="18" charset="0"/>
              </a:rPr>
              <a:t>Parent 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0982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9BC53ECA-3D34-1504-DE35-87C2343CB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b="1" dirty="0">
                <a:latin typeface="Arial" panose="020B0604020202020204" pitchFamily="34" charset="0"/>
                <a:cs typeface="+mn-cs"/>
              </a:rPr>
              <a:t>מעבדת כיתה</a:t>
            </a:r>
            <a:endParaRPr lang="he-IL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1683E3C2-6E26-80A9-092A-CD1820F43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he-IL" sz="3200" dirty="0"/>
              <a:t>בזמן שנותר, באמצעות הכלים שהוצגו לכם, תנסו לחקור מעט עבודת </a:t>
            </a:r>
            <a:r>
              <a:rPr lang="he-IL" sz="3200" dirty="0" err="1"/>
              <a:t>תהליכונים</a:t>
            </a:r>
            <a:r>
              <a:rPr lang="he-IL" sz="3200" dirty="0"/>
              <a:t> בסביבת </a:t>
            </a:r>
            <a:r>
              <a:rPr lang="en-US" sz="3200" dirty="0"/>
              <a:t>Linux</a:t>
            </a:r>
            <a:r>
              <a:rPr lang="he-IL" sz="3200" dirty="0"/>
              <a:t>.</a:t>
            </a:r>
          </a:p>
          <a:p>
            <a:endParaRPr lang="he-IL" sz="32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he-IL" sz="3200" dirty="0">
                <a:solidFill>
                  <a:srgbClr val="202122"/>
                </a:solidFill>
                <a:latin typeface="Arial" panose="020B0604020202020204" pitchFamily="34" charset="0"/>
              </a:rPr>
              <a:t>היום אין תרגיל בית.</a:t>
            </a:r>
          </a:p>
          <a:p>
            <a:pPr marL="0" indent="0">
              <a:buNone/>
            </a:pPr>
            <a:endParaRPr lang="he-IL" sz="32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457200" lvl="1" indent="0" algn="l">
              <a:buNone/>
            </a:pPr>
            <a:r>
              <a:rPr lang="he-IL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בהצלחה רבה!</a:t>
            </a: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xmlns="" val="2029689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כותרת 4">
            <a:extLst>
              <a:ext uri="{FF2B5EF4-FFF2-40B4-BE49-F238E27FC236}">
                <a16:creationId xmlns:a16="http://schemas.microsoft.com/office/drawing/2014/main" xmlns="" id="{F53B01C3-B8F8-4C66-8BB4-D279D0558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e-IL" sz="5400" dirty="0"/>
              <a:t>למה יש צורך בריבוי משימות?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xmlns="" id="{51C25E2D-213E-49DF-A54D-39CD217B9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he-IL" altLang="he-IL" sz="2400" dirty="0">
                <a:latin typeface="inherit"/>
              </a:rPr>
              <a:t>בשיעור הקודם ראינו שלינוקס מאפשרת ריבוי משימות ע"י ריבוי תהליכים.</a:t>
            </a:r>
          </a:p>
          <a:p>
            <a:r>
              <a:rPr lang="he-IL" altLang="he-IL" sz="2400" dirty="0">
                <a:latin typeface="inherit"/>
              </a:rPr>
              <a:t>ישנם מצבים בהם השימוש בריבוי תהליכים מספק ביצועים טובים יותר מאשר פתרון בעל תהליך יחיד. (בהמשך השיעור היום נראה כי ניתן לבצע ריבוי משימות גם ע"י ריבוי </a:t>
            </a:r>
            <a:r>
              <a:rPr lang="he-IL" altLang="he-IL" sz="2400" dirty="0" err="1">
                <a:latin typeface="inherit"/>
              </a:rPr>
              <a:t>תהליכונים</a:t>
            </a:r>
            <a:r>
              <a:rPr lang="he-IL" altLang="he-IL" sz="2400" dirty="0">
                <a:latin typeface="inherit"/>
              </a:rPr>
              <a:t>)</a:t>
            </a:r>
          </a:p>
          <a:p>
            <a:r>
              <a:rPr lang="he-IL" altLang="he-IL" sz="2400" dirty="0">
                <a:latin typeface="inherit"/>
              </a:rPr>
              <a:t>למשל: </a:t>
            </a:r>
          </a:p>
          <a:p>
            <a:pPr lvl="1"/>
            <a:r>
              <a:rPr lang="he-IL" altLang="he-IL" dirty="0">
                <a:latin typeface="inherit"/>
              </a:rPr>
              <a:t>שימוש בשרת רשת המבצע כל בקשה בתהליך נפרד </a:t>
            </a:r>
          </a:p>
          <a:p>
            <a:pPr lvl="1"/>
            <a:r>
              <a:rPr lang="he-IL" altLang="he-IL" dirty="0">
                <a:latin typeface="inherit"/>
              </a:rPr>
              <a:t>חלוקת מטלה גדולה למספר תהליכים מקבילים. לדוגמא, הכפלת מטריצה: ניתן לעבוד במקביל על חלקים שונים של המטריצה.</a:t>
            </a:r>
          </a:p>
          <a:p>
            <a:pPr lvl="1"/>
            <a:r>
              <a:rPr lang="he-IL" altLang="he-IL" dirty="0">
                <a:latin typeface="inherit"/>
              </a:rPr>
              <a:t>תוכנית GUI אינטראקטיבית. ניתן לחלק אותה לתהליכים שכל אחד מהם אחראי על מטלה אחרת, כגון: ניפוי באגים, ניטור קלט המשתמש, ריצה, מעקב אחר הביצועים.</a:t>
            </a:r>
            <a:r>
              <a:rPr lang="he-IL" altLang="he-IL" dirty="0"/>
              <a:t> </a:t>
            </a:r>
            <a:endParaRPr lang="he-IL" altLang="he-IL" dirty="0">
              <a:latin typeface="Arial" panose="020B0604020202020204" pitchFamily="34" charset="0"/>
            </a:endParaRPr>
          </a:p>
          <a:p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xmlns="" val="2232922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xmlns="" id="{A6D37EE4-EA1B-46EE-A54B-5233C63C96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1C73C32E-C4A3-0167-2CBE-BD42DF242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47013" cy="1434415"/>
          </a:xfrm>
        </p:spPr>
        <p:txBody>
          <a:bodyPr anchor="b">
            <a:normAutofit/>
          </a:bodyPr>
          <a:lstStyle/>
          <a:p>
            <a:r>
              <a:rPr lang="he-IL" sz="5400" dirty="0">
                <a:cs typeface="+mn-cs"/>
              </a:rPr>
              <a:t>60 שניות של מושג בקצרה - </a:t>
            </a:r>
            <a:r>
              <a:rPr lang="en-US" sz="5400" b="1" dirty="0">
                <a:cs typeface="+mn-cs"/>
              </a:rPr>
              <a:t>PCB</a:t>
            </a:r>
            <a:endParaRPr lang="he-IL" sz="5400" b="1" dirty="0">
              <a:cs typeface="+mn-cs"/>
            </a:endParaRPr>
          </a:p>
        </p:txBody>
      </p:sp>
      <p:sp>
        <p:nvSpPr>
          <p:cNvPr id="29" name="sketch line">
            <a:extLst>
              <a:ext uri="{FF2B5EF4-FFF2-40B4-BE49-F238E27FC236}">
                <a16:creationId xmlns:a16="http://schemas.microsoft.com/office/drawing/2014/main" xmlns="" id="{927D5270-6648-4CC1-8F78-48BE299CAC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72493" y="1767709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11" descr="נורה על רקע צהוב עם קרני אור וחוט משורטטים">
            <a:extLst>
              <a:ext uri="{FF2B5EF4-FFF2-40B4-BE49-F238E27FC236}">
                <a16:creationId xmlns:a16="http://schemas.microsoft.com/office/drawing/2014/main" xmlns="" id="{3AB74B1D-6E33-0336-3E00-2E0E950817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40175" r="1855" b="-2"/>
          <a:stretch/>
        </p:blipFill>
        <p:spPr>
          <a:xfrm>
            <a:off x="572492" y="2002056"/>
            <a:ext cx="3943849" cy="4184060"/>
          </a:xfrm>
          <a:custGeom>
            <a:avLst/>
            <a:gdLst/>
            <a:ahLst/>
            <a:cxnLst/>
            <a:rect l="l" t="t" r="r" b="b"/>
            <a:pathLst>
              <a:path w="3807743" h="6307845">
                <a:moveTo>
                  <a:pt x="723201" y="386"/>
                </a:moveTo>
                <a:cubicBezTo>
                  <a:pt x="853884" y="-4204"/>
                  <a:pt x="1013493" y="33912"/>
                  <a:pt x="1176100" y="22622"/>
                </a:cubicBezTo>
                <a:cubicBezTo>
                  <a:pt x="1230302" y="18859"/>
                  <a:pt x="1281736" y="20622"/>
                  <a:pt x="1331852" y="24473"/>
                </a:cubicBezTo>
                <a:lnTo>
                  <a:pt x="1439547" y="34944"/>
                </a:lnTo>
                <a:lnTo>
                  <a:pt x="1484197" y="36226"/>
                </a:lnTo>
                <a:cubicBezTo>
                  <a:pt x="1535166" y="35421"/>
                  <a:pt x="1586369" y="31625"/>
                  <a:pt x="1636625" y="22622"/>
                </a:cubicBezTo>
                <a:cubicBezTo>
                  <a:pt x="1686882" y="13619"/>
                  <a:pt x="1729837" y="10653"/>
                  <a:pt x="1768740" y="10885"/>
                </a:cubicBezTo>
                <a:lnTo>
                  <a:pt x="1829538" y="15086"/>
                </a:lnTo>
                <a:lnTo>
                  <a:pt x="1869968" y="7996"/>
                </a:lnTo>
                <a:cubicBezTo>
                  <a:pt x="1953577" y="-31"/>
                  <a:pt x="2036989" y="9808"/>
                  <a:pt x="2112925" y="20118"/>
                </a:cubicBezTo>
                <a:lnTo>
                  <a:pt x="2119331" y="20977"/>
                </a:lnTo>
                <a:lnTo>
                  <a:pt x="2221855" y="13374"/>
                </a:lnTo>
                <a:cubicBezTo>
                  <a:pt x="2261207" y="12845"/>
                  <a:pt x="2298379" y="14359"/>
                  <a:pt x="2333484" y="16393"/>
                </a:cubicBezTo>
                <a:lnTo>
                  <a:pt x="2372613" y="18812"/>
                </a:lnTo>
                <a:lnTo>
                  <a:pt x="2404945" y="9387"/>
                </a:lnTo>
                <a:cubicBezTo>
                  <a:pt x="2452532" y="1754"/>
                  <a:pt x="2506192" y="9333"/>
                  <a:pt x="2561622" y="17814"/>
                </a:cubicBezTo>
                <a:lnTo>
                  <a:pt x="2583950" y="20591"/>
                </a:lnTo>
                <a:lnTo>
                  <a:pt x="2643527" y="20319"/>
                </a:lnTo>
                <a:cubicBezTo>
                  <a:pt x="2669677" y="20426"/>
                  <a:pt x="2697963" y="20717"/>
                  <a:pt x="2727392" y="21103"/>
                </a:cubicBezTo>
                <a:lnTo>
                  <a:pt x="2786908" y="21989"/>
                </a:lnTo>
                <a:lnTo>
                  <a:pt x="2846459" y="13267"/>
                </a:lnTo>
                <a:cubicBezTo>
                  <a:pt x="2896401" y="10176"/>
                  <a:pt x="2960607" y="12733"/>
                  <a:pt x="3036361" y="17072"/>
                </a:cubicBezTo>
                <a:lnTo>
                  <a:pt x="3129100" y="22671"/>
                </a:lnTo>
                <a:lnTo>
                  <a:pt x="3130653" y="22622"/>
                </a:lnTo>
                <a:cubicBezTo>
                  <a:pt x="3178874" y="19804"/>
                  <a:pt x="3260845" y="26231"/>
                  <a:pt x="3352422" y="32691"/>
                </a:cubicBezTo>
                <a:lnTo>
                  <a:pt x="3362608" y="33356"/>
                </a:lnTo>
                <a:lnTo>
                  <a:pt x="3446036" y="35579"/>
                </a:lnTo>
                <a:cubicBezTo>
                  <a:pt x="3550323" y="36566"/>
                  <a:pt x="3662083" y="33535"/>
                  <a:pt x="3778601" y="22622"/>
                </a:cubicBezTo>
                <a:cubicBezTo>
                  <a:pt x="3793981" y="243672"/>
                  <a:pt x="3764152" y="318695"/>
                  <a:pt x="3778601" y="467157"/>
                </a:cubicBezTo>
                <a:cubicBezTo>
                  <a:pt x="3790077" y="557563"/>
                  <a:pt x="3783697" y="684218"/>
                  <a:pt x="3777639" y="811856"/>
                </a:cubicBezTo>
                <a:lnTo>
                  <a:pt x="3773760" y="922625"/>
                </a:lnTo>
                <a:lnTo>
                  <a:pt x="3778601" y="974384"/>
                </a:lnTo>
                <a:cubicBezTo>
                  <a:pt x="3785784" y="1003717"/>
                  <a:pt x="3785160" y="1041120"/>
                  <a:pt x="3781239" y="1085904"/>
                </a:cubicBezTo>
                <a:lnTo>
                  <a:pt x="3776107" y="1132519"/>
                </a:lnTo>
                <a:lnTo>
                  <a:pt x="3778601" y="1162456"/>
                </a:lnTo>
                <a:cubicBezTo>
                  <a:pt x="3791360" y="1256797"/>
                  <a:pt x="3774958" y="1367020"/>
                  <a:pt x="3763568" y="1469787"/>
                </a:cubicBezTo>
                <a:lnTo>
                  <a:pt x="3758806" y="1520515"/>
                </a:lnTo>
                <a:lnTo>
                  <a:pt x="3760417" y="1549437"/>
                </a:lnTo>
                <a:cubicBezTo>
                  <a:pt x="3764298" y="1588133"/>
                  <a:pt x="3770171" y="1628243"/>
                  <a:pt x="3778601" y="1669683"/>
                </a:cubicBezTo>
                <a:cubicBezTo>
                  <a:pt x="3846039" y="2001203"/>
                  <a:pt x="3774784" y="2142285"/>
                  <a:pt x="3778601" y="2364982"/>
                </a:cubicBezTo>
                <a:lnTo>
                  <a:pt x="3776565" y="2406088"/>
                </a:lnTo>
                <a:lnTo>
                  <a:pt x="3778601" y="2427673"/>
                </a:lnTo>
                <a:cubicBezTo>
                  <a:pt x="3821357" y="2695960"/>
                  <a:pt x="3735684" y="2699438"/>
                  <a:pt x="3778601" y="2809517"/>
                </a:cubicBezTo>
                <a:cubicBezTo>
                  <a:pt x="3789330" y="2837037"/>
                  <a:pt x="3791666" y="2872927"/>
                  <a:pt x="3789892" y="2914654"/>
                </a:cubicBezTo>
                <a:lnTo>
                  <a:pt x="3784971" y="2966248"/>
                </a:lnTo>
                <a:lnTo>
                  <a:pt x="3796722" y="3024078"/>
                </a:lnTo>
                <a:cubicBezTo>
                  <a:pt x="3809238" y="3115139"/>
                  <a:pt x="3806232" y="3210898"/>
                  <a:pt x="3799338" y="3302850"/>
                </a:cubicBezTo>
                <a:lnTo>
                  <a:pt x="3787405" y="3438354"/>
                </a:lnTo>
                <a:lnTo>
                  <a:pt x="3790719" y="3460532"/>
                </a:lnTo>
                <a:cubicBezTo>
                  <a:pt x="3797323" y="3541872"/>
                  <a:pt x="3789007" y="3624193"/>
                  <a:pt x="3780361" y="3709762"/>
                </a:cubicBezTo>
                <a:lnTo>
                  <a:pt x="3780169" y="3712283"/>
                </a:lnTo>
                <a:lnTo>
                  <a:pt x="3781239" y="3768266"/>
                </a:lnTo>
                <a:cubicBezTo>
                  <a:pt x="3780994" y="3815588"/>
                  <a:pt x="3779902" y="3863939"/>
                  <a:pt x="3778794" y="3912511"/>
                </a:cubicBezTo>
                <a:lnTo>
                  <a:pt x="3776324" y="4054010"/>
                </a:lnTo>
                <a:lnTo>
                  <a:pt x="3778601" y="4074733"/>
                </a:lnTo>
                <a:cubicBezTo>
                  <a:pt x="3822365" y="4336760"/>
                  <a:pt x="3765189" y="4482586"/>
                  <a:pt x="3778601" y="4644650"/>
                </a:cubicBezTo>
                <a:cubicBezTo>
                  <a:pt x="3781954" y="4685166"/>
                  <a:pt x="3782850" y="4718916"/>
                  <a:pt x="3782504" y="4749344"/>
                </a:cubicBezTo>
                <a:lnTo>
                  <a:pt x="3780512" y="4796832"/>
                </a:lnTo>
                <a:lnTo>
                  <a:pt x="3786260" y="4877451"/>
                </a:lnTo>
                <a:cubicBezTo>
                  <a:pt x="3786165" y="4918212"/>
                  <a:pt x="3784020" y="4964155"/>
                  <a:pt x="3781623" y="5015963"/>
                </a:cubicBezTo>
                <a:lnTo>
                  <a:pt x="3779076" y="5087925"/>
                </a:lnTo>
                <a:lnTo>
                  <a:pt x="3779599" y="5155456"/>
                </a:lnTo>
                <a:lnTo>
                  <a:pt x="3775907" y="5219073"/>
                </a:lnTo>
                <a:lnTo>
                  <a:pt x="3778601" y="5402640"/>
                </a:lnTo>
                <a:cubicBezTo>
                  <a:pt x="3780494" y="5441637"/>
                  <a:pt x="3781680" y="5475146"/>
                  <a:pt x="3782335" y="5504141"/>
                </a:cubicBezTo>
                <a:lnTo>
                  <a:pt x="3782798" y="5566951"/>
                </a:lnTo>
                <a:lnTo>
                  <a:pt x="3786885" y="5599303"/>
                </a:lnTo>
                <a:cubicBezTo>
                  <a:pt x="3799534" y="5776838"/>
                  <a:pt x="3769350" y="6111156"/>
                  <a:pt x="3778601" y="6291711"/>
                </a:cubicBezTo>
                <a:cubicBezTo>
                  <a:pt x="3687392" y="6306733"/>
                  <a:pt x="3632350" y="6304889"/>
                  <a:pt x="3574752" y="6300212"/>
                </a:cubicBezTo>
                <a:lnTo>
                  <a:pt x="3545837" y="6297718"/>
                </a:lnTo>
                <a:lnTo>
                  <a:pt x="3527963" y="6296834"/>
                </a:lnTo>
                <a:cubicBezTo>
                  <a:pt x="3482151" y="6294419"/>
                  <a:pt x="3430025" y="6291672"/>
                  <a:pt x="3355561" y="6291711"/>
                </a:cubicBezTo>
                <a:cubicBezTo>
                  <a:pt x="3304843" y="6293555"/>
                  <a:pt x="3262749" y="6292377"/>
                  <a:pt x="3225711" y="6290098"/>
                </a:cubicBezTo>
                <a:lnTo>
                  <a:pt x="3218247" y="6289525"/>
                </a:lnTo>
                <a:lnTo>
                  <a:pt x="3198550" y="6289212"/>
                </a:lnTo>
                <a:cubicBezTo>
                  <a:pt x="3144315" y="6287803"/>
                  <a:pt x="3088976" y="6286105"/>
                  <a:pt x="3034921" y="6284968"/>
                </a:cubicBezTo>
                <a:lnTo>
                  <a:pt x="2973802" y="6284626"/>
                </a:lnTo>
                <a:lnTo>
                  <a:pt x="2932520" y="6291711"/>
                </a:lnTo>
                <a:cubicBezTo>
                  <a:pt x="2893699" y="6300111"/>
                  <a:pt x="2847670" y="6301992"/>
                  <a:pt x="2797581" y="6300669"/>
                </a:cubicBezTo>
                <a:lnTo>
                  <a:pt x="2672392" y="6292599"/>
                </a:lnTo>
                <a:lnTo>
                  <a:pt x="2629726" y="6293120"/>
                </a:lnTo>
                <a:lnTo>
                  <a:pt x="2540544" y="6284698"/>
                </a:lnTo>
                <a:lnTo>
                  <a:pt x="2473475" y="6280786"/>
                </a:lnTo>
                <a:cubicBezTo>
                  <a:pt x="2419724" y="6279900"/>
                  <a:pt x="2368202" y="6282437"/>
                  <a:pt x="2322057" y="6291711"/>
                </a:cubicBezTo>
                <a:cubicBezTo>
                  <a:pt x="2275912" y="6300985"/>
                  <a:pt x="2236301" y="6305003"/>
                  <a:pt x="2199195" y="6305968"/>
                </a:cubicBezTo>
                <a:lnTo>
                  <a:pt x="2094190" y="6302012"/>
                </a:lnTo>
                <a:lnTo>
                  <a:pt x="2029724" y="6307766"/>
                </a:lnTo>
                <a:cubicBezTo>
                  <a:pt x="1971866" y="6308389"/>
                  <a:pt x="1916420" y="6305265"/>
                  <a:pt x="1864312" y="6301339"/>
                </a:cubicBezTo>
                <a:lnTo>
                  <a:pt x="1761307" y="6293375"/>
                </a:lnTo>
                <a:lnTo>
                  <a:pt x="1745972" y="6293782"/>
                </a:lnTo>
                <a:cubicBezTo>
                  <a:pt x="1699734" y="6294177"/>
                  <a:pt x="1664143" y="6292827"/>
                  <a:pt x="1633352" y="6291083"/>
                </a:cubicBezTo>
                <a:lnTo>
                  <a:pt x="1621369" y="6290324"/>
                </a:lnTo>
                <a:lnTo>
                  <a:pt x="1599140" y="6291711"/>
                </a:lnTo>
                <a:cubicBezTo>
                  <a:pt x="1564093" y="6296354"/>
                  <a:pt x="1527169" y="6296254"/>
                  <a:pt x="1488567" y="6294097"/>
                </a:cubicBezTo>
                <a:lnTo>
                  <a:pt x="1429716" y="6289243"/>
                </a:lnTo>
                <a:lnTo>
                  <a:pt x="1401008" y="6291711"/>
                </a:lnTo>
                <a:cubicBezTo>
                  <a:pt x="1314301" y="6301163"/>
                  <a:pt x="1222976" y="6299856"/>
                  <a:pt x="1127367" y="6296839"/>
                </a:cubicBezTo>
                <a:lnTo>
                  <a:pt x="1062601" y="6295730"/>
                </a:lnTo>
                <a:lnTo>
                  <a:pt x="964991" y="6305909"/>
                </a:lnTo>
                <a:cubicBezTo>
                  <a:pt x="833250" y="6307778"/>
                  <a:pt x="714190" y="6280255"/>
                  <a:pt x="603122" y="6291711"/>
                </a:cubicBezTo>
                <a:cubicBezTo>
                  <a:pt x="455032" y="6306986"/>
                  <a:pt x="261206" y="6260346"/>
                  <a:pt x="30143" y="6291711"/>
                </a:cubicBezTo>
                <a:cubicBezTo>
                  <a:pt x="-1198" y="6167281"/>
                  <a:pt x="7291" y="6044138"/>
                  <a:pt x="19371" y="5934598"/>
                </a:cubicBezTo>
                <a:lnTo>
                  <a:pt x="33559" y="5801663"/>
                </a:lnTo>
                <a:lnTo>
                  <a:pt x="30143" y="5784485"/>
                </a:lnTo>
                <a:cubicBezTo>
                  <a:pt x="7257" y="5691455"/>
                  <a:pt x="7506" y="5585492"/>
                  <a:pt x="13352" y="5476692"/>
                </a:cubicBezTo>
                <a:lnTo>
                  <a:pt x="21882" y="5346809"/>
                </a:lnTo>
                <a:lnTo>
                  <a:pt x="22064" y="5339439"/>
                </a:lnTo>
                <a:lnTo>
                  <a:pt x="29601" y="5166357"/>
                </a:lnTo>
                <a:lnTo>
                  <a:pt x="30143" y="5151877"/>
                </a:lnTo>
                <a:cubicBezTo>
                  <a:pt x="30018" y="5125783"/>
                  <a:pt x="30111" y="5102484"/>
                  <a:pt x="30346" y="5081409"/>
                </a:cubicBezTo>
                <a:lnTo>
                  <a:pt x="30433" y="5076663"/>
                </a:lnTo>
                <a:lnTo>
                  <a:pt x="30143" y="4963804"/>
                </a:lnTo>
                <a:cubicBezTo>
                  <a:pt x="27040" y="4910138"/>
                  <a:pt x="27067" y="4856021"/>
                  <a:pt x="28459" y="4800989"/>
                </a:cubicBezTo>
                <a:lnTo>
                  <a:pt x="30399" y="4750796"/>
                </a:lnTo>
                <a:lnTo>
                  <a:pt x="31514" y="4666872"/>
                </a:lnTo>
                <a:lnTo>
                  <a:pt x="34697" y="4639551"/>
                </a:lnTo>
                <a:lnTo>
                  <a:pt x="34963" y="4632686"/>
                </a:lnTo>
                <a:cubicBezTo>
                  <a:pt x="37318" y="4575362"/>
                  <a:pt x="39271" y="4516661"/>
                  <a:pt x="39056" y="4456118"/>
                </a:cubicBezTo>
                <a:lnTo>
                  <a:pt x="36996" y="4412759"/>
                </a:lnTo>
                <a:lnTo>
                  <a:pt x="30143" y="4388188"/>
                </a:lnTo>
                <a:cubicBezTo>
                  <a:pt x="7389" y="4328002"/>
                  <a:pt x="11492" y="4256950"/>
                  <a:pt x="19232" y="4188739"/>
                </a:cubicBezTo>
                <a:lnTo>
                  <a:pt x="23985" y="4147809"/>
                </a:lnTo>
                <a:lnTo>
                  <a:pt x="23690" y="4087290"/>
                </a:lnTo>
                <a:lnTo>
                  <a:pt x="29097" y="3984687"/>
                </a:lnTo>
                <a:lnTo>
                  <a:pt x="28035" y="3962690"/>
                </a:lnTo>
                <a:cubicBezTo>
                  <a:pt x="28525" y="3945828"/>
                  <a:pt x="30052" y="3926691"/>
                  <a:pt x="32148" y="3905387"/>
                </a:cubicBezTo>
                <a:lnTo>
                  <a:pt x="34754" y="3881032"/>
                </a:lnTo>
                <a:lnTo>
                  <a:pt x="39206" y="3802233"/>
                </a:lnTo>
                <a:cubicBezTo>
                  <a:pt x="39778" y="3763353"/>
                  <a:pt x="37619" y="3728800"/>
                  <a:pt x="30143" y="3698588"/>
                </a:cubicBezTo>
                <a:cubicBezTo>
                  <a:pt x="7714" y="3607954"/>
                  <a:pt x="33117" y="3482508"/>
                  <a:pt x="36579" y="3365983"/>
                </a:cubicBezTo>
                <a:lnTo>
                  <a:pt x="36510" y="3356621"/>
                </a:lnTo>
                <a:lnTo>
                  <a:pt x="30143" y="3311044"/>
                </a:lnTo>
                <a:cubicBezTo>
                  <a:pt x="14271" y="3224157"/>
                  <a:pt x="11445" y="3149243"/>
                  <a:pt x="14856" y="3082749"/>
                </a:cubicBezTo>
                <a:lnTo>
                  <a:pt x="22229" y="3005366"/>
                </a:lnTo>
                <a:lnTo>
                  <a:pt x="27244" y="2895198"/>
                </a:lnTo>
                <a:cubicBezTo>
                  <a:pt x="29143" y="2848776"/>
                  <a:pt x="30527" y="2799531"/>
                  <a:pt x="30143" y="2746826"/>
                </a:cubicBezTo>
                <a:lnTo>
                  <a:pt x="36784" y="2638240"/>
                </a:lnTo>
                <a:lnTo>
                  <a:pt x="30143" y="2615745"/>
                </a:lnTo>
                <a:cubicBezTo>
                  <a:pt x="-20952" y="2495890"/>
                  <a:pt x="17898" y="2340273"/>
                  <a:pt x="37923" y="2201958"/>
                </a:cubicBezTo>
                <a:lnTo>
                  <a:pt x="42734" y="2158379"/>
                </a:lnTo>
                <a:lnTo>
                  <a:pt x="30143" y="2114218"/>
                </a:lnTo>
                <a:cubicBezTo>
                  <a:pt x="2269" y="2040950"/>
                  <a:pt x="-2735" y="1972014"/>
                  <a:pt x="1162" y="1906697"/>
                </a:cubicBezTo>
                <a:lnTo>
                  <a:pt x="6289" y="1854885"/>
                </a:lnTo>
                <a:lnTo>
                  <a:pt x="8053" y="1809168"/>
                </a:lnTo>
                <a:cubicBezTo>
                  <a:pt x="9832" y="1790244"/>
                  <a:pt x="12470" y="1771472"/>
                  <a:pt x="15415" y="1752867"/>
                </a:cubicBezTo>
                <a:lnTo>
                  <a:pt x="30925" y="1652561"/>
                </a:lnTo>
                <a:lnTo>
                  <a:pt x="30143" y="1606992"/>
                </a:lnTo>
                <a:cubicBezTo>
                  <a:pt x="28397" y="1588584"/>
                  <a:pt x="27931" y="1568665"/>
                  <a:pt x="28348" y="1547550"/>
                </a:cubicBezTo>
                <a:lnTo>
                  <a:pt x="29206" y="1531212"/>
                </a:lnTo>
                <a:lnTo>
                  <a:pt x="23637" y="1487282"/>
                </a:lnTo>
                <a:cubicBezTo>
                  <a:pt x="16479" y="1367166"/>
                  <a:pt x="59638" y="1246041"/>
                  <a:pt x="30143" y="1156757"/>
                </a:cubicBezTo>
                <a:cubicBezTo>
                  <a:pt x="21716" y="1131248"/>
                  <a:pt x="18318" y="1090735"/>
                  <a:pt x="17757" y="1041370"/>
                </a:cubicBezTo>
                <a:lnTo>
                  <a:pt x="18463" y="985697"/>
                </a:lnTo>
                <a:lnTo>
                  <a:pt x="16239" y="975915"/>
                </a:lnTo>
                <a:cubicBezTo>
                  <a:pt x="13541" y="957312"/>
                  <a:pt x="12597" y="940330"/>
                  <a:pt x="12862" y="924477"/>
                </a:cubicBezTo>
                <a:lnTo>
                  <a:pt x="23640" y="845857"/>
                </a:lnTo>
                <a:lnTo>
                  <a:pt x="30907" y="688163"/>
                </a:lnTo>
                <a:lnTo>
                  <a:pt x="31375" y="662715"/>
                </a:lnTo>
                <a:lnTo>
                  <a:pt x="30143" y="655230"/>
                </a:lnTo>
                <a:cubicBezTo>
                  <a:pt x="20345" y="615334"/>
                  <a:pt x="17924" y="569960"/>
                  <a:pt x="19185" y="520814"/>
                </a:cubicBezTo>
                <a:lnTo>
                  <a:pt x="26662" y="415314"/>
                </a:lnTo>
                <a:lnTo>
                  <a:pt x="25635" y="383217"/>
                </a:lnTo>
                <a:cubicBezTo>
                  <a:pt x="25461" y="243905"/>
                  <a:pt x="35455" y="113017"/>
                  <a:pt x="30143" y="22622"/>
                </a:cubicBezTo>
                <a:cubicBezTo>
                  <a:pt x="90096" y="13526"/>
                  <a:pt x="146841" y="12585"/>
                  <a:pt x="200495" y="15390"/>
                </a:cubicBezTo>
                <a:lnTo>
                  <a:pt x="324102" y="27794"/>
                </a:lnTo>
                <a:lnTo>
                  <a:pt x="329634" y="27979"/>
                </a:lnTo>
                <a:cubicBezTo>
                  <a:pt x="398332" y="30204"/>
                  <a:pt x="468106" y="31425"/>
                  <a:pt x="551798" y="27886"/>
                </a:cubicBezTo>
                <a:lnTo>
                  <a:pt x="592464" y="25476"/>
                </a:lnTo>
                <a:lnTo>
                  <a:pt x="603122" y="22622"/>
                </a:lnTo>
                <a:cubicBezTo>
                  <a:pt x="639294" y="8191"/>
                  <a:pt x="679641" y="1916"/>
                  <a:pt x="723201" y="386"/>
                </a:cubicBezTo>
                <a:close/>
              </a:path>
            </a:pathLst>
          </a:custGeom>
        </p:spPr>
      </p:pic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43D743CD-C74D-70D0-2407-26CBB30E3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955" y="2071316"/>
            <a:ext cx="6713552" cy="4114800"/>
          </a:xfrm>
        </p:spPr>
        <p:txBody>
          <a:bodyPr anchor="t">
            <a:normAutofit/>
          </a:bodyPr>
          <a:lstStyle/>
          <a:p>
            <a:r>
              <a:rPr lang="he-IL" dirty="0"/>
              <a:t>כפי שכבר למדתם בהרצאה, לכל תהליך ישנו </a:t>
            </a:r>
            <a:r>
              <a:rPr lang="en-US" dirty="0"/>
              <a:t>PCB</a:t>
            </a:r>
            <a:r>
              <a:rPr lang="he-IL" dirty="0"/>
              <a:t> – </a:t>
            </a:r>
            <a:r>
              <a:rPr lang="en-US" dirty="0"/>
              <a:t>Process Block Control</a:t>
            </a:r>
            <a:r>
              <a:rPr lang="he-IL" dirty="0"/>
              <a:t> – בלוק בקרת תהליך</a:t>
            </a:r>
          </a:p>
          <a:p>
            <a:endParaRPr lang="he-IL" dirty="0"/>
          </a:p>
          <a:p>
            <a:r>
              <a:rPr lang="he-IL" dirty="0"/>
              <a:t>בזמן הרצת התהליך, בלוק זה חייב להיות ב</a:t>
            </a:r>
            <a:r>
              <a:rPr lang="en-US" dirty="0"/>
              <a:t>RAM</a:t>
            </a:r>
            <a:r>
              <a:rPr lang="he-IL" dirty="0"/>
              <a:t> – כלומר, בזיכרון הפנימי של המחשב.</a:t>
            </a:r>
          </a:p>
          <a:p>
            <a:r>
              <a:rPr lang="he-IL" dirty="0"/>
              <a:t>בלוק זה מכיל נתונים הכרחיים לצורך הרצת התהליך.</a:t>
            </a:r>
          </a:p>
          <a:p>
            <a:pPr marL="0" indent="0">
              <a:buNone/>
            </a:pP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xmlns="" id="{6FC040F2-F8C2-FCBB-569C-2035B95B65B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2878" y="238539"/>
            <a:ext cx="1844588" cy="230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57268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C17DE74-01C9-4859-B65A-85CF999E85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68C0432-0E90-4CC1-8CD3-D44A90DF07E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he-IL" sz="5400" dirty="0">
                <a:solidFill>
                  <a:srgbClr val="FFFFFF"/>
                </a:solidFill>
              </a:rPr>
              <a:t>מה דעתכם?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r>
              <a:rPr lang="he-IL" sz="2200" dirty="0"/>
              <a:t>אילו מהנתונים הבאים שמורים ב</a:t>
            </a:r>
            <a:r>
              <a:rPr lang="en-US" sz="2200" dirty="0"/>
              <a:t>PCB</a:t>
            </a:r>
            <a:r>
              <a:rPr lang="he-IL" sz="2200" dirty="0"/>
              <a:t>? </a:t>
            </a:r>
            <a:endParaRPr lang="en-US" sz="2200" dirty="0"/>
          </a:p>
          <a:p>
            <a:pPr lvl="1"/>
            <a:r>
              <a:rPr lang="en-US" sz="2200" b="1" dirty="0"/>
              <a:t>Base pointer </a:t>
            </a:r>
            <a:endParaRPr lang="he-IL" sz="2200" b="1" dirty="0"/>
          </a:p>
          <a:p>
            <a:pPr lvl="2"/>
            <a:r>
              <a:rPr lang="he-IL" sz="2200" dirty="0"/>
              <a:t>מצביע לתחילת המקום </a:t>
            </a:r>
            <a:r>
              <a:rPr lang="he-IL" sz="2200" dirty="0" err="1"/>
              <a:t>בזכרון</a:t>
            </a:r>
            <a:r>
              <a:rPr lang="he-IL" sz="2200" dirty="0"/>
              <a:t> ממנו נטען התהליך</a:t>
            </a:r>
            <a:endParaRPr lang="en-US" sz="2200" dirty="0"/>
          </a:p>
          <a:p>
            <a:pPr lvl="1"/>
            <a:r>
              <a:rPr lang="en-US" sz="2200" dirty="0"/>
              <a:t>Number of processes </a:t>
            </a:r>
            <a:endParaRPr lang="he-IL" sz="2200" dirty="0"/>
          </a:p>
          <a:p>
            <a:pPr lvl="2"/>
            <a:r>
              <a:rPr lang="he-IL" sz="2200" dirty="0"/>
              <a:t>כמה תהליכים קיימים במערכת</a:t>
            </a:r>
            <a:endParaRPr lang="en-US" sz="2200" dirty="0"/>
          </a:p>
          <a:p>
            <a:pPr lvl="1"/>
            <a:r>
              <a:rPr lang="en-US" sz="2200" b="1" dirty="0"/>
              <a:t>Program Counter </a:t>
            </a:r>
            <a:endParaRPr lang="he-IL" sz="2200" b="1" dirty="0"/>
          </a:p>
          <a:p>
            <a:pPr lvl="2"/>
            <a:r>
              <a:rPr lang="he-IL" sz="2200" dirty="0"/>
              <a:t>שורת הקוד הבאה לביצוע</a:t>
            </a:r>
            <a:endParaRPr lang="en-US" sz="2200" dirty="0"/>
          </a:p>
          <a:p>
            <a:pPr lvl="1"/>
            <a:r>
              <a:rPr lang="en-US" sz="2200" b="1" dirty="0"/>
              <a:t>CPU registers</a:t>
            </a:r>
            <a:endParaRPr lang="he-IL" sz="2200" b="1" dirty="0"/>
          </a:p>
          <a:p>
            <a:pPr lvl="2"/>
            <a:r>
              <a:rPr lang="he-IL" sz="2200" dirty="0"/>
              <a:t>ערכי הרגיסטרים של המעבד</a:t>
            </a:r>
            <a:endParaRPr lang="en-US" sz="2200" dirty="0"/>
          </a:p>
          <a:p>
            <a:endParaRPr lang="he-IL" sz="2200" dirty="0"/>
          </a:p>
        </p:txBody>
      </p:sp>
      <p:sp>
        <p:nvSpPr>
          <p:cNvPr id="4" name="הסבר: חץ ימינה 3">
            <a:extLst>
              <a:ext uri="{FF2B5EF4-FFF2-40B4-BE49-F238E27FC236}">
                <a16:creationId xmlns:a16="http://schemas.microsoft.com/office/drawing/2014/main" xmlns="" id="{B8A12212-E8AF-3A65-2A60-314A94A4DEC2}"/>
              </a:ext>
            </a:extLst>
          </p:cNvPr>
          <p:cNvSpPr/>
          <p:nvPr/>
        </p:nvSpPr>
        <p:spPr>
          <a:xfrm rot="21311343">
            <a:off x="2029402" y="4008496"/>
            <a:ext cx="3781154" cy="746759"/>
          </a:xfrm>
          <a:prstGeom prst="rightArrowCallou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>
            <a:defPPr>
              <a:defRPr lang="he-IL"/>
            </a:defPPr>
            <a:lvl1pPr marL="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r" defTabSz="914400" rtl="1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כמובן, נתון זה אינו שמור ב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PCB</a:t>
            </a:r>
            <a:r>
              <a:rPr lang="he-IL" dirty="0">
                <a:solidFill>
                  <a:srgbClr val="000000"/>
                </a:solidFill>
                <a:ea typeface="Times New Roman" panose="02020603050405020304" pitchFamily="18" charset="0"/>
              </a:rPr>
              <a:t> של תהליך ספציפי</a:t>
            </a:r>
            <a:endParaRPr lang="en-US" sz="1800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7279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xmlns="" id="{AC17DE74-01C9-4859-B65A-85CF999E85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xmlns="" id="{068C0432-0E90-4CC1-8CD3-D44A90DF07E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he-IL" sz="4200">
                <a:solidFill>
                  <a:srgbClr val="FFFFFF"/>
                </a:solidFill>
              </a:rPr>
              <a:t>איזו מהרשימות מכילה רק מידע שנשמר ב</a:t>
            </a:r>
            <a:r>
              <a:rPr lang="en-US" sz="4200">
                <a:solidFill>
                  <a:srgbClr val="FFFFFF"/>
                </a:solidFill>
              </a:rPr>
              <a:t>PCB</a:t>
            </a:r>
            <a:r>
              <a:rPr lang="he-IL" sz="4200">
                <a:solidFill>
                  <a:srgbClr val="FFFFFF"/>
                </a:solidFill>
              </a:rPr>
              <a:t> (הרשימה לא חייבת להיות מלאה)?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endParaRPr lang="he-IL" sz="2200"/>
          </a:p>
          <a:p>
            <a:r>
              <a:rPr lang="he-IL" sz="2200"/>
              <a:t>מצב התהליך, מיקום הפקודה הבאה, מספר התהליכונים במערכת, מידע על התקנים בהם התהליך משתמש.</a:t>
            </a:r>
          </a:p>
          <a:p>
            <a:r>
              <a:rPr lang="he-IL" sz="2200"/>
              <a:t>מידע על עדיפות התהליך, מידע על הזיכרון מוקצה לתהליך, רשימת כל הקבצים הפתוחים במערכת</a:t>
            </a:r>
          </a:p>
          <a:p>
            <a:r>
              <a:rPr lang="he-IL" sz="2200"/>
              <a:t>מיקום הפקודה הבאה, תוכן אוגרי התהליך, גבולות הזיכרון המוקצה לתהליך</a:t>
            </a:r>
          </a:p>
          <a:p>
            <a:r>
              <a:rPr lang="he-IL" sz="2200"/>
              <a:t>כל התשובות נכונות</a:t>
            </a:r>
          </a:p>
          <a:p>
            <a:r>
              <a:rPr lang="he-IL" sz="2200"/>
              <a:t>אין כאן תשובה נכונה</a:t>
            </a:r>
          </a:p>
        </p:txBody>
      </p:sp>
    </p:spTree>
    <p:extLst>
      <p:ext uri="{BB962C8B-B14F-4D97-AF65-F5344CB8AC3E}">
        <p14:creationId xmlns:p14="http://schemas.microsoft.com/office/powerpoint/2010/main" xmlns="" val="388509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xmlns="" id="{777A147A-9ED8-46B4-8660-1B3C2AA880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E2C40622-104F-D149-10CA-373E11906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Autofit/>
          </a:bodyPr>
          <a:lstStyle/>
          <a:p>
            <a:r>
              <a:rPr lang="he-IL" sz="4000" dirty="0"/>
              <a:t>ע"י </a:t>
            </a:r>
            <a:r>
              <a:rPr lang="he-IL" sz="4000" dirty="0" err="1"/>
              <a:t>התכנית</a:t>
            </a:r>
            <a:r>
              <a:rPr lang="he-IL" sz="4000" dirty="0"/>
              <a:t> הזו ננסה לראות את המידע שמערכת ההפעלה מחזיקה ב</a:t>
            </a:r>
            <a:r>
              <a:rPr lang="en-US" sz="4000" dirty="0"/>
              <a:t>PCB</a:t>
            </a:r>
            <a:r>
              <a:rPr lang="he-IL" sz="4000" dirty="0"/>
              <a:t> של תהליך</a:t>
            </a:r>
            <a:br>
              <a:rPr lang="he-IL" sz="4000" dirty="0"/>
            </a:br>
            <a:r>
              <a:rPr lang="he-IL" sz="2000" dirty="0"/>
              <a:t/>
            </a:r>
            <a:br>
              <a:rPr lang="he-IL" sz="2000" dirty="0"/>
            </a:br>
            <a:r>
              <a:rPr lang="he-IL" sz="2000" dirty="0" err="1"/>
              <a:t>בתכנית</a:t>
            </a:r>
            <a:r>
              <a:rPr lang="he-IL" sz="2000" dirty="0"/>
              <a:t> זו, התהליך המבצע פותח 3 קבצים שונים (ריקים).</a:t>
            </a:r>
            <a:br>
              <a:rPr lang="he-IL" sz="2000" dirty="0"/>
            </a:br>
            <a:r>
              <a:rPr lang="he-IL" sz="2000" dirty="0"/>
              <a:t/>
            </a:r>
            <a:br>
              <a:rPr lang="he-IL" sz="2000" dirty="0"/>
            </a:br>
            <a:r>
              <a:rPr lang="he-IL" sz="2000" dirty="0"/>
              <a:t>הפקודה </a:t>
            </a:r>
            <a:r>
              <a:rPr lang="en-US" sz="2000" dirty="0" err="1"/>
              <a:t>getchar</a:t>
            </a:r>
            <a:r>
              <a:rPr lang="he-IL" sz="2000" dirty="0"/>
              <a:t> מאפשרת למשתמש לשלוט בזמני הפתיחה והסגירה של הקבצים, וכן בסיום התהליך.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xmlns="" id="{5D6C15A0-C087-4593-8414-2B4EC1CDC3D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xmlns="" id="{8B47E1C9-67C4-FCF1-97F9-605F7A89A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0"/>
            <a:ext cx="6823774" cy="6858000"/>
          </a:xfrm>
        </p:spPr>
        <p:txBody>
          <a:bodyPr anchor="ctr">
            <a:normAutofit fontScale="92500" lnSpcReduction="10000"/>
          </a:bodyPr>
          <a:lstStyle/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stdio.h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fcntl.h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stdio.h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&lt;sys/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stat.h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&lt;sys/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types.h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unistd.h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 algn="l" rtl="0">
              <a:spcBef>
                <a:spcPts val="0"/>
              </a:spcBef>
              <a:buNone/>
            </a:pPr>
            <a:endParaRPr lang="he-I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#define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6F008A"/>
                </a:solidFill>
                <a:latin typeface="Consolas" panose="020B0609020204030204" pitchFamily="49" charset="0"/>
              </a:rPr>
              <a:t>NUM_FILES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3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argc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**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argv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char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filename[15];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6F008A"/>
                </a:solidFill>
                <a:latin typeface="Consolas" panose="020B0609020204030204" pitchFamily="49" charset="0"/>
              </a:rPr>
              <a:t>NUM_FILES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"%s -&gt; PID %d\n"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argv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[0],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getpid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nn-NO" sz="2000" dirty="0">
                <a:solidFill>
                  <a:srgbClr val="0000FF"/>
                </a:solidFill>
                <a:latin typeface="Consolas" panose="020B0609020204030204" pitchFamily="49" charset="0"/>
              </a:rPr>
              <a:t>  for</a:t>
            </a:r>
            <a:r>
              <a:rPr lang="nn-NO" sz="20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sz="2000" dirty="0">
                <a:solidFill>
                  <a:srgbClr val="000000"/>
                </a:solidFill>
                <a:latin typeface="Consolas" panose="020B0609020204030204" pitchFamily="49" charset="0"/>
              </a:rPr>
              <a:t> i = 0; i &lt; 3; i++) {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sprintf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(filename,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pcbdemo%d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 = open(filename, </a:t>
            </a:r>
            <a:r>
              <a:rPr lang="en-US" sz="2000" dirty="0">
                <a:solidFill>
                  <a:srgbClr val="6F008A"/>
                </a:solidFill>
                <a:latin typeface="Consolas" panose="020B0609020204030204" pitchFamily="49" charset="0"/>
              </a:rPr>
              <a:t>O_CREAT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0600);	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"%d opened\n"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+ 1);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getchar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(); }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pt-BR" sz="2000" dirty="0">
                <a:solidFill>
                  <a:srgbClr val="000000"/>
                </a:solidFill>
                <a:latin typeface="Consolas" panose="020B0609020204030204" pitchFamily="49" charset="0"/>
              </a:rPr>
              <a:t>  printf(</a:t>
            </a:r>
            <a:r>
              <a:rPr lang="pt-BR" sz="2000" dirty="0">
                <a:solidFill>
                  <a:srgbClr val="A31515"/>
                </a:solidFill>
                <a:latin typeface="Consolas" panose="020B0609020204030204" pitchFamily="49" charset="0"/>
              </a:rPr>
              <a:t>"%d files opened\n"</a:t>
            </a:r>
            <a:r>
              <a:rPr lang="pt-BR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BR" sz="2000" dirty="0">
                <a:solidFill>
                  <a:srgbClr val="6F008A"/>
                </a:solidFill>
                <a:latin typeface="Consolas" panose="020B0609020204030204" pitchFamily="49" charset="0"/>
              </a:rPr>
              <a:t>NUM_FILES</a:t>
            </a:r>
            <a:r>
              <a:rPr lang="pt-BR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getchar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nn-NO" sz="2000" dirty="0">
                <a:solidFill>
                  <a:srgbClr val="0000FF"/>
                </a:solidFill>
                <a:latin typeface="Consolas" panose="020B0609020204030204" pitchFamily="49" charset="0"/>
              </a:rPr>
              <a:t>  for</a:t>
            </a:r>
            <a:r>
              <a:rPr lang="nn-NO" sz="20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sz="2000" dirty="0">
                <a:solidFill>
                  <a:srgbClr val="000000"/>
                </a:solidFill>
                <a:latin typeface="Consolas" panose="020B0609020204030204" pitchFamily="49" charset="0"/>
              </a:rPr>
              <a:t> i = 0; i &lt; 3; i++) {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close(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]);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"%d closed\n"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+ 1);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getchar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(); }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</a:p>
          <a:p>
            <a:pPr marL="0" indent="0" algn="l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הסבר: קו 8">
            <a:extLst>
              <a:ext uri="{FF2B5EF4-FFF2-40B4-BE49-F238E27FC236}">
                <a16:creationId xmlns:a16="http://schemas.microsoft.com/office/drawing/2014/main" xmlns="" id="{D4BA1B4E-6E4E-9650-39B2-B3D504CFA549}"/>
              </a:ext>
            </a:extLst>
          </p:cNvPr>
          <p:cNvSpPr/>
          <p:nvPr/>
        </p:nvSpPr>
        <p:spPr>
          <a:xfrm rot="16200000" flipV="1">
            <a:off x="10511029" y="3713990"/>
            <a:ext cx="375921" cy="710184"/>
          </a:xfrm>
          <a:prstGeom prst="borderCallout1">
            <a:avLst>
              <a:gd name="adj1" fmla="val 50224"/>
              <a:gd name="adj2" fmla="val -8334"/>
              <a:gd name="adj3" fmla="val -32788"/>
              <a:gd name="adj4" fmla="val -246874"/>
            </a:avLst>
          </a:prstGeom>
          <a:noFill/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xmlns="" id="{45A854EF-283D-5A90-BBE2-27E2147D7512}"/>
              </a:ext>
            </a:extLst>
          </p:cNvPr>
          <p:cNvSpPr txBox="1"/>
          <p:nvPr/>
        </p:nvSpPr>
        <p:spPr>
          <a:xfrm>
            <a:off x="10139679" y="5249744"/>
            <a:ext cx="1837327" cy="954107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1">
            <a:spAutoFit/>
          </a:bodyPr>
          <a:lstStyle/>
          <a:p>
            <a:r>
              <a:rPr lang="he-IL" sz="1400" dirty="0"/>
              <a:t>4 ספרות שכל אחת מהן </a:t>
            </a:r>
            <a:r>
              <a:rPr lang="he-IL" sz="1400" dirty="0" err="1"/>
              <a:t>מתיחסת</a:t>
            </a:r>
            <a:r>
              <a:rPr lang="he-IL" sz="1400" dirty="0"/>
              <a:t> להרשאה אחרת: האם </a:t>
            </a:r>
            <a:r>
              <a:rPr lang="en-US" sz="1400" dirty="0"/>
              <a:t>private</a:t>
            </a:r>
            <a:endParaRPr lang="he-IL" sz="1400" dirty="0"/>
          </a:p>
          <a:p>
            <a:r>
              <a:rPr lang="he-IL" sz="1400" dirty="0"/>
              <a:t>בעלים, קבוצה, ציבורי, </a:t>
            </a: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xmlns="" id="{3DFFBEB3-54D9-4FDE-73A6-54B590CAEA55}"/>
              </a:ext>
            </a:extLst>
          </p:cNvPr>
          <p:cNvSpPr txBox="1"/>
          <p:nvPr/>
        </p:nvSpPr>
        <p:spPr>
          <a:xfrm>
            <a:off x="9919824" y="548640"/>
            <a:ext cx="1837327" cy="206210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1">
            <a:spAutoFit/>
          </a:bodyPr>
          <a:lstStyle/>
          <a:p>
            <a:r>
              <a:rPr lang="he-IL" sz="1600" b="1" dirty="0"/>
              <a:t>3 ההרשאות </a:t>
            </a:r>
            <a:r>
              <a:rPr lang="en-US" sz="1600" b="1" dirty="0" err="1"/>
              <a:t>rwx</a:t>
            </a:r>
            <a:endParaRPr lang="he-IL" sz="1600" b="1" dirty="0"/>
          </a:p>
          <a:p>
            <a:r>
              <a:rPr lang="he-IL" sz="1600" b="1" dirty="0"/>
              <a:t>מסומנות ב 3 ביטים,</a:t>
            </a:r>
          </a:p>
          <a:p>
            <a:r>
              <a:rPr lang="he-IL" sz="1600" b="1" dirty="0"/>
              <a:t>כאשר ערך כל ביט</a:t>
            </a:r>
          </a:p>
          <a:p>
            <a:r>
              <a:rPr lang="he-IL" sz="1600" b="1" dirty="0"/>
              <a:t>0 - אין הרשאה </a:t>
            </a:r>
          </a:p>
          <a:p>
            <a:r>
              <a:rPr lang="he-IL" sz="1600" b="1" dirty="0"/>
              <a:t>1 - יש הרשאה</a:t>
            </a:r>
          </a:p>
          <a:p>
            <a:endParaRPr lang="he-IL" sz="1600" b="1" dirty="0"/>
          </a:p>
          <a:p>
            <a:r>
              <a:rPr lang="he-IL" sz="1600" b="1" dirty="0"/>
              <a:t>התוצאה היא מספר בינארי בין 0-7</a:t>
            </a: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xmlns="" id="{484F5C18-39D3-6BF6-48BD-AD5A64875966}"/>
              </a:ext>
            </a:extLst>
          </p:cNvPr>
          <p:cNvSpPr txBox="1"/>
          <p:nvPr/>
        </p:nvSpPr>
        <p:spPr>
          <a:xfrm>
            <a:off x="9919824" y="6269315"/>
            <a:ext cx="2104533" cy="523220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1">
            <a:spAutoFit/>
          </a:bodyPr>
          <a:lstStyle/>
          <a:p>
            <a:r>
              <a:rPr lang="he-IL" sz="1400" dirty="0"/>
              <a:t>0600 – הבעלים בלבד, מורשה לקרוא ולכתוב לקובץ</a:t>
            </a:r>
          </a:p>
        </p:txBody>
      </p:sp>
    </p:spTree>
    <p:extLst>
      <p:ext uri="{BB962C8B-B14F-4D97-AF65-F5344CB8AC3E}">
        <p14:creationId xmlns:p14="http://schemas.microsoft.com/office/powerpoint/2010/main" xmlns="" val="71429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2B97F24A-32CE-4C1C-A50D-3016B394D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07F79616-BCEC-88C5-9203-340982A43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he-IL" sz="5400" dirty="0"/>
              <a:t>עוד פ</a:t>
            </a:r>
            <a:r>
              <a:rPr lang="en-US" sz="5400" dirty="0" err="1"/>
              <a:t>קודות</a:t>
            </a: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</a:rPr>
              <a:t> shell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xmlns="" id="{6357EC4F-235E-4222-A36F-C7878ACE37F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xmlns="" id="{6B52DCC8-ACA1-4874-866C-AD283BEC3CD1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doubleWav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he-IL" sz="2200" dirty="0"/>
              <a:t>חלק מהפקודות הכרנו כבר בשיעור הקודם, כזכור....</a:t>
            </a:r>
            <a:endParaRPr lang="en-US" sz="2200" dirty="0"/>
          </a:p>
        </p:txBody>
      </p:sp>
      <p:graphicFrame>
        <p:nvGraphicFramePr>
          <p:cNvPr id="4" name="טבלה 4">
            <a:extLst>
              <a:ext uri="{FF2B5EF4-FFF2-40B4-BE49-F238E27FC236}">
                <a16:creationId xmlns:a16="http://schemas.microsoft.com/office/drawing/2014/main" xmlns="" id="{5ADD5C3B-8CA8-5470-D4AC-A690E33D08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4117739786"/>
              </p:ext>
            </p:extLst>
          </p:nvPr>
        </p:nvGraphicFramePr>
        <p:xfrm>
          <a:off x="4975982" y="640080"/>
          <a:ext cx="6260345" cy="521457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363401">
                  <a:extLst>
                    <a:ext uri="{9D8B030D-6E8A-4147-A177-3AD203B41FA5}">
                      <a16:colId xmlns:a16="http://schemas.microsoft.com/office/drawing/2014/main" xmlns="" val="2251097302"/>
                    </a:ext>
                  </a:extLst>
                </a:gridCol>
                <a:gridCol w="2193437">
                  <a:extLst>
                    <a:ext uri="{9D8B030D-6E8A-4147-A177-3AD203B41FA5}">
                      <a16:colId xmlns:a16="http://schemas.microsoft.com/office/drawing/2014/main" xmlns="" val="96516302"/>
                    </a:ext>
                  </a:extLst>
                </a:gridCol>
                <a:gridCol w="2703507">
                  <a:extLst>
                    <a:ext uri="{9D8B030D-6E8A-4147-A177-3AD203B41FA5}">
                      <a16:colId xmlns:a16="http://schemas.microsoft.com/office/drawing/2014/main" xmlns="" val="2485354190"/>
                    </a:ext>
                  </a:extLst>
                </a:gridCol>
              </a:tblGrid>
              <a:tr h="339298">
                <a:tc>
                  <a:txBody>
                    <a:bodyPr/>
                    <a:lstStyle/>
                    <a:p>
                      <a:pPr rtl="1"/>
                      <a:r>
                        <a:rPr lang="he-IL" sz="1500"/>
                        <a:t>הפקודה</a:t>
                      </a: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sz="1500"/>
                        <a:t>משמעות</a:t>
                      </a: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sz="1500"/>
                        <a:t>הערות</a:t>
                      </a:r>
                    </a:p>
                  </a:txBody>
                  <a:tcPr marL="77113" marR="77113" marT="38556" marB="38556"/>
                </a:tc>
                <a:extLst>
                  <a:ext uri="{0D108BD9-81ED-4DB2-BD59-A6C34878D82A}">
                    <a16:rowId xmlns:a16="http://schemas.microsoft.com/office/drawing/2014/main" xmlns="" val="1701793704"/>
                  </a:ext>
                </a:extLst>
              </a:tr>
              <a:tr h="724863">
                <a:tc>
                  <a:txBody>
                    <a:bodyPr/>
                    <a:lstStyle/>
                    <a:p>
                      <a:pPr algn="l" rtl="1"/>
                      <a:r>
                        <a:rPr lang="en-US" sz="1500" b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ls</a:t>
                      </a:r>
                      <a:endParaRPr lang="he-IL" sz="15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sz="1500"/>
                        <a:t>הצגת רשימת הקבצים והתיקיות בתיקיה הנוכחית</a:t>
                      </a: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sz="1300"/>
                        <a:t>הוספת הדגל </a:t>
                      </a:r>
                      <a:r>
                        <a:rPr lang="en-US" sz="1300"/>
                        <a:t>–l</a:t>
                      </a:r>
                      <a:r>
                        <a:rPr lang="he-IL" sz="1300"/>
                        <a:t> לפקודה יביא להצגת מידע מורחב (הרשאות, זמן יצירה, בעלים) על כל הקבצים והתיקיות</a:t>
                      </a:r>
                    </a:p>
                  </a:txBody>
                  <a:tcPr marL="77113" marR="77113" marT="38556" marB="38556"/>
                </a:tc>
                <a:extLst>
                  <a:ext uri="{0D108BD9-81ED-4DB2-BD59-A6C34878D82A}">
                    <a16:rowId xmlns:a16="http://schemas.microsoft.com/office/drawing/2014/main" xmlns="" val="3830657953"/>
                  </a:ext>
                </a:extLst>
              </a:tr>
              <a:tr h="570637">
                <a:tc>
                  <a:txBody>
                    <a:bodyPr/>
                    <a:lstStyle/>
                    <a:p>
                      <a:pPr algn="l" rtl="1"/>
                      <a:r>
                        <a:rPr lang="en-US" sz="1500" b="1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ls –l </a:t>
                      </a:r>
                      <a:r>
                        <a:rPr lang="en-US" sz="1500" b="1" i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filename</a:t>
                      </a:r>
                      <a:endParaRPr lang="he-IL" sz="1500" b="1" i="1" dirty="0">
                        <a:solidFill>
                          <a:srgbClr val="FF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sz="1500"/>
                        <a:t>הצגת מידע מורחב על הקובץ </a:t>
                      </a:r>
                      <a:r>
                        <a:rPr lang="en-US" sz="1500">
                          <a:solidFill>
                            <a:srgbClr val="FF0000"/>
                          </a:solidFill>
                        </a:rPr>
                        <a:t>filename</a:t>
                      </a:r>
                      <a:endParaRPr lang="he-IL" sz="1500">
                        <a:solidFill>
                          <a:srgbClr val="FF0000"/>
                        </a:solidFill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endParaRPr lang="he-IL" sz="1300"/>
                    </a:p>
                  </a:txBody>
                  <a:tcPr marL="77113" marR="77113" marT="38556" marB="38556"/>
                </a:tc>
                <a:extLst>
                  <a:ext uri="{0D108BD9-81ED-4DB2-BD59-A6C34878D82A}">
                    <a16:rowId xmlns:a16="http://schemas.microsoft.com/office/drawing/2014/main" xmlns="" val="3110017435"/>
                  </a:ext>
                </a:extLst>
              </a:tr>
              <a:tr h="570637">
                <a:tc>
                  <a:txBody>
                    <a:bodyPr/>
                    <a:lstStyle/>
                    <a:p>
                      <a:pPr algn="l" rtl="1"/>
                      <a:r>
                        <a:rPr lang="en-US" sz="1500" b="1" i="0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ps</a:t>
                      </a:r>
                      <a:r>
                        <a:rPr lang="en-US" sz="1500" b="1" i="0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-</a:t>
                      </a:r>
                      <a:r>
                        <a:rPr lang="en-US" sz="1500" b="1" i="0" kern="1200" dirty="0" err="1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ef</a:t>
                      </a:r>
                      <a:endParaRPr lang="he-IL" sz="1500" b="1" i="0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sz="1500" dirty="0"/>
                        <a:t>מציג את פרטי התהליכים הפעילים למשתמש הנוכחי</a:t>
                      </a: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sz="1300" dirty="0"/>
                        <a:t>-e</a:t>
                      </a:r>
                      <a:r>
                        <a:rPr lang="he-IL" sz="1300" dirty="0"/>
                        <a:t> עבור כל התהליכים</a:t>
                      </a:r>
                    </a:p>
                    <a:p>
                      <a:pPr rtl="1"/>
                      <a:r>
                        <a:rPr lang="en-US" sz="1300" dirty="0"/>
                        <a:t>-f</a:t>
                      </a:r>
                      <a:r>
                        <a:rPr lang="he-IL" sz="1300" dirty="0"/>
                        <a:t> הצגה עם פרטים מלאים</a:t>
                      </a:r>
                    </a:p>
                  </a:txBody>
                  <a:tcPr marL="77113" marR="77113" marT="38556" marB="38556"/>
                </a:tc>
                <a:extLst>
                  <a:ext uri="{0D108BD9-81ED-4DB2-BD59-A6C34878D82A}">
                    <a16:rowId xmlns:a16="http://schemas.microsoft.com/office/drawing/2014/main" xmlns="" val="2046122493"/>
                  </a:ext>
                </a:extLst>
              </a:tr>
              <a:tr h="519228">
                <a:tc>
                  <a:txBody>
                    <a:bodyPr/>
                    <a:lstStyle/>
                    <a:p>
                      <a:pPr algn="l" rtl="1"/>
                      <a:r>
                        <a:rPr lang="en-US" sz="15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lsof</a:t>
                      </a:r>
                      <a:r>
                        <a:rPr lang="en-US" sz="15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–p &lt;</a:t>
                      </a:r>
                      <a:r>
                        <a:rPr lang="en-US" sz="15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pid</a:t>
                      </a:r>
                      <a:r>
                        <a:rPr lang="en-US" sz="15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&gt;</a:t>
                      </a:r>
                      <a:endParaRPr lang="he-IL" sz="15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sz="1500" dirty="0"/>
                        <a:t>מציג את הקבצים הפתוחים עבור התהליך</a:t>
                      </a: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endParaRPr lang="he-IL" sz="1300" dirty="0"/>
                    </a:p>
                  </a:txBody>
                  <a:tcPr marL="77113" marR="77113" marT="38556" marB="38556"/>
                </a:tc>
                <a:extLst>
                  <a:ext uri="{0D108BD9-81ED-4DB2-BD59-A6C34878D82A}">
                    <a16:rowId xmlns:a16="http://schemas.microsoft.com/office/drawing/2014/main" xmlns="" val="2601430489"/>
                  </a:ext>
                </a:extLst>
              </a:tr>
              <a:tr h="570637">
                <a:tc>
                  <a:txBody>
                    <a:bodyPr/>
                    <a:lstStyle/>
                    <a:p>
                      <a:pPr marL="0" marR="0" lvl="0" indent="0" algn="l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pico</a:t>
                      </a:r>
                      <a:r>
                        <a:rPr lang="en-US" sz="15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1500" b="1" i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filename</a:t>
                      </a:r>
                      <a:endParaRPr lang="he-IL" sz="1500" i="1" dirty="0">
                        <a:solidFill>
                          <a:srgbClr val="FF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sz="1500" dirty="0"/>
                        <a:t>כניסה לעריכת הקובץ 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</a:rPr>
                        <a:t>filename</a:t>
                      </a:r>
                      <a:endParaRPr lang="he-IL" sz="1500" dirty="0">
                        <a:solidFill>
                          <a:srgbClr val="FF0000"/>
                        </a:solidFill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r>
                        <a:rPr lang="he-IL" sz="1300" dirty="0"/>
                        <a:t>במידה והקובץ לא קיים – יוצר אותו</a:t>
                      </a:r>
                    </a:p>
                  </a:txBody>
                  <a:tcPr marL="77113" marR="77113" marT="38556" marB="38556"/>
                </a:tc>
                <a:extLst>
                  <a:ext uri="{0D108BD9-81ED-4DB2-BD59-A6C34878D82A}">
                    <a16:rowId xmlns:a16="http://schemas.microsoft.com/office/drawing/2014/main" xmlns="" val="3421079015"/>
                  </a:ext>
                </a:extLst>
              </a:tr>
              <a:tr h="570637">
                <a:tc>
                  <a:txBody>
                    <a:bodyPr/>
                    <a:lstStyle/>
                    <a:p>
                      <a:pPr marL="0" marR="0" lvl="0" indent="0" algn="l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i="0" kern="1200" dirty="0">
                          <a:solidFill>
                            <a:schemeClr val="dk1"/>
                          </a:solidFill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cat </a:t>
                      </a:r>
                      <a:r>
                        <a:rPr lang="en-US" sz="1500" b="1" i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filename</a:t>
                      </a:r>
                      <a:endParaRPr lang="he-IL" sz="1500" b="1" i="0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0" marR="0" lvl="0" indent="0" algn="l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e-IL" sz="1500" i="1" dirty="0">
                        <a:solidFill>
                          <a:srgbClr val="FF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500" dirty="0"/>
                        <a:t>הצגה של קובץ</a:t>
                      </a: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endParaRPr lang="he-IL" sz="1500" dirty="0"/>
                    </a:p>
                  </a:txBody>
                  <a:tcPr marL="77113" marR="77113" marT="38556" marB="38556"/>
                </a:tc>
                <a:extLst>
                  <a:ext uri="{0D108BD9-81ED-4DB2-BD59-A6C34878D82A}">
                    <a16:rowId xmlns:a16="http://schemas.microsoft.com/office/drawing/2014/main" xmlns="" val="1998662254"/>
                  </a:ext>
                </a:extLst>
              </a:tr>
              <a:tr h="570637">
                <a:tc>
                  <a:txBody>
                    <a:bodyPr/>
                    <a:lstStyle/>
                    <a:p>
                      <a:pPr marL="0" marR="0" lvl="0" indent="0" algn="l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e-IL" sz="1500" i="1">
                        <a:solidFill>
                          <a:srgbClr val="FF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endParaRPr lang="he-IL" sz="1500">
                        <a:solidFill>
                          <a:srgbClr val="FF0000"/>
                        </a:solidFill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endParaRPr lang="he-IL" sz="1500" dirty="0"/>
                    </a:p>
                  </a:txBody>
                  <a:tcPr marL="77113" marR="77113" marT="38556" marB="38556"/>
                </a:tc>
                <a:extLst>
                  <a:ext uri="{0D108BD9-81ED-4DB2-BD59-A6C34878D82A}">
                    <a16:rowId xmlns:a16="http://schemas.microsoft.com/office/drawing/2014/main" xmlns="" val="693323713"/>
                  </a:ext>
                </a:extLst>
              </a:tr>
              <a:tr h="570637">
                <a:tc>
                  <a:txBody>
                    <a:bodyPr/>
                    <a:lstStyle/>
                    <a:p>
                      <a:pPr marL="0" marR="0" lvl="0" indent="0" algn="l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he-IL" sz="1500" b="1" i="0" kern="1200" dirty="0">
                        <a:solidFill>
                          <a:schemeClr val="dk1"/>
                        </a:solidFill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endParaRPr lang="he-IL" sz="1500" dirty="0">
                        <a:solidFill>
                          <a:srgbClr val="FF0000"/>
                        </a:solidFill>
                      </a:endParaRPr>
                    </a:p>
                  </a:txBody>
                  <a:tcPr marL="77113" marR="77113" marT="38556" marB="38556"/>
                </a:tc>
                <a:tc>
                  <a:txBody>
                    <a:bodyPr/>
                    <a:lstStyle/>
                    <a:p>
                      <a:pPr rtl="1"/>
                      <a:endParaRPr lang="he-IL" sz="1300" dirty="0"/>
                    </a:p>
                  </a:txBody>
                  <a:tcPr marL="77113" marR="77113" marT="38556" marB="38556"/>
                </a:tc>
                <a:extLst>
                  <a:ext uri="{0D108BD9-81ED-4DB2-BD59-A6C34878D82A}">
                    <a16:rowId xmlns:a16="http://schemas.microsoft.com/office/drawing/2014/main" xmlns="" val="787382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172271750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5324</TotalTime>
  <Words>2549</Words>
  <Application>Microsoft Office PowerPoint</Application>
  <PresentationFormat>מותאם אישית</PresentationFormat>
  <Paragraphs>410</Paragraphs>
  <Slides>38</Slides>
  <Notes>1</Notes>
  <HiddenSlides>2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38</vt:i4>
      </vt:variant>
    </vt:vector>
  </HeadingPairs>
  <TitlesOfParts>
    <vt:vector size="39" baseType="lpstr">
      <vt:lpstr>ערכת נושא Office</vt:lpstr>
      <vt:lpstr>תרגול 4</vt:lpstr>
      <vt:lpstr>על הפרק היום</vt:lpstr>
      <vt:lpstr>תזכורת...</vt:lpstr>
      <vt:lpstr>למה יש צורך בריבוי משימות?</vt:lpstr>
      <vt:lpstr>60 שניות של מושג בקצרה - PCB</vt:lpstr>
      <vt:lpstr>מה דעתכם?</vt:lpstr>
      <vt:lpstr>איזו מהרשימות מכילה רק מידע שנשמר בPCB (הרשימה לא חייבת להיות מלאה)?</vt:lpstr>
      <vt:lpstr>ע"י התכנית הזו ננסה לראות את המידע שמערכת ההפעלה מחזיקה בPCB של תהליך  בתכנית זו, התהליך המבצע פותח 3 קבצים שונים (ריקים).  הפקודה getchar מאפשרת למשתמש לשלוט בזמני הפתיחה והסגירה של הקבצים, וכן בסיום התהליך.</vt:lpstr>
      <vt:lpstr>עוד פקודות shell</vt:lpstr>
      <vt:lpstr>נריץ, ונבצע כמה פקודות shell</vt:lpstr>
      <vt:lpstr>המשך</vt:lpstr>
      <vt:lpstr>הנה המבנה שמיצג תהליך (כולל ה-PCB)</vt:lpstr>
      <vt:lpstr>נציץ בקובץ הstatus</vt:lpstr>
      <vt:lpstr>נציץ בקובץ maps</vt:lpstr>
      <vt:lpstr>מה עם הקבצים?</vt:lpstr>
      <vt:lpstr>איפה נמצאים הקבצים?</vt:lpstr>
      <vt:lpstr>נמשיך בהרצה</vt:lpstr>
      <vt:lpstr>60 שניות של מושג בקצרה - זומבי</vt:lpstr>
      <vt:lpstr>ע"י התוכנית הזו ננסה לראות את הזיכרון במצב של תהליך זומבי  בתכנית זו, התהליך המבצע יוצר תהליך בן.  מאחר ולא מבוצע כאן wait – הרי שתהליך הבן יהפוך לזומבי.  עם סיום תהליך האב – תהליך הבן יהפוך להיות יתום, ואז הוא יפורק ע"י התהליך הראשי - init</vt:lpstr>
      <vt:lpstr>מצב התהליכים</vt:lpstr>
      <vt:lpstr>בואו ננתח את נתוני התהליכים</vt:lpstr>
      <vt:lpstr>המשך</vt:lpstr>
      <vt:lpstr>האם ניתן להרוג את הזומבי??</vt:lpstr>
      <vt:lpstr>אין ברירה - נהרוג את האבא</vt:lpstr>
      <vt:lpstr>תהליכים PROCESSES VS תהליכונים THREADS</vt:lpstr>
      <vt:lpstr>ריבוי תהליכים VS ריבוי תהליכונים</vt:lpstr>
      <vt:lpstr>תהליכונים (thread)</vt:lpstr>
      <vt:lpstr>ומה דעתכם כאן?</vt:lpstr>
      <vt:lpstr>שאלה – ניצולת מעבד עבור תהליכונים, מודל רבים לרבים</vt:lpstr>
      <vt:lpstr>תשובה:</vt:lpstr>
      <vt:lpstr>למחשבה...</vt:lpstr>
      <vt:lpstr>מודל רבים ליחיד  VS מודל יחיד ליחיד</vt:lpstr>
      <vt:lpstr>תהליכונים ב Linux</vt:lpstr>
      <vt:lpstr>בואו נחזור לתכנית הזומבי שלנו</vt:lpstr>
      <vt:lpstr>הרוטינה pthread_create </vt:lpstr>
      <vt:lpstr>רוטינות הקשורות לתהליכונים בנים</vt:lpstr>
      <vt:lpstr>תכנית קצרה לדוגמא</vt:lpstr>
      <vt:lpstr>מעבדת כיתה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תרגול 1</dc:title>
  <dc:creator>נורית גרינברג</dc:creator>
  <cp:lastModifiedBy>T400</cp:lastModifiedBy>
  <cp:revision>46</cp:revision>
  <dcterms:created xsi:type="dcterms:W3CDTF">2023-01-29T09:29:14Z</dcterms:created>
  <dcterms:modified xsi:type="dcterms:W3CDTF">2023-08-09T08:24:04Z</dcterms:modified>
</cp:coreProperties>
</file>

<file path=docProps/thumbnail.jpeg>
</file>